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58" r:id="rId3"/>
    <p:sldId id="326" r:id="rId4"/>
    <p:sldId id="283" r:id="rId5"/>
    <p:sldId id="265" r:id="rId6"/>
    <p:sldId id="327" r:id="rId7"/>
    <p:sldId id="266" r:id="rId8"/>
    <p:sldId id="267" r:id="rId9"/>
    <p:sldId id="275" r:id="rId10"/>
    <p:sldId id="269" r:id="rId11"/>
    <p:sldId id="303" r:id="rId12"/>
    <p:sldId id="310" r:id="rId13"/>
    <p:sldId id="325" r:id="rId14"/>
    <p:sldId id="277" r:id="rId15"/>
    <p:sldId id="317" r:id="rId16"/>
    <p:sldId id="322" r:id="rId17"/>
    <p:sldId id="313" r:id="rId18"/>
    <p:sldId id="323" r:id="rId19"/>
    <p:sldId id="311" r:id="rId20"/>
    <p:sldId id="276" r:id="rId21"/>
    <p:sldId id="315" r:id="rId22"/>
    <p:sldId id="279" r:id="rId23"/>
    <p:sldId id="319" r:id="rId24"/>
    <p:sldId id="270" r:id="rId25"/>
    <p:sldId id="271" r:id="rId26"/>
    <p:sldId id="280" r:id="rId27"/>
    <p:sldId id="284" r:id="rId28"/>
    <p:sldId id="290" r:id="rId29"/>
    <p:sldId id="274" r:id="rId30"/>
    <p:sldId id="281" r:id="rId31"/>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80" autoAdjust="0"/>
    <p:restoredTop sz="94629" autoAdjust="0"/>
  </p:normalViewPr>
  <p:slideViewPr>
    <p:cSldViewPr>
      <p:cViewPr>
        <p:scale>
          <a:sx n="66" d="100"/>
          <a:sy n="66" d="100"/>
        </p:scale>
        <p:origin x="-3030" y="-10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lvl1pPr>
              <a:defRPr sz="1200"/>
            </a:lvl1pPr>
          </a:lstStyle>
          <a:p>
            <a:pPr>
              <a:defRPr/>
            </a:pPr>
            <a:endParaRPr lang="en-US"/>
          </a:p>
        </p:txBody>
      </p:sp>
      <p:sp>
        <p:nvSpPr>
          <p:cNvPr id="7171" name="Rectangle 3"/>
          <p:cNvSpPr>
            <a:spLocks noGrp="1" noChangeArrowheads="1"/>
          </p:cNvSpPr>
          <p:nvPr>
            <p:ph type="dt" idx="1"/>
          </p:nvPr>
        </p:nvSpPr>
        <p:spPr bwMode="auto">
          <a:xfrm>
            <a:off x="3976688" y="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lvl1pPr algn="r">
              <a:defRPr sz="1200"/>
            </a:lvl1pPr>
          </a:lstStyle>
          <a:p>
            <a:pPr>
              <a:defRPr/>
            </a:pPr>
            <a:endParaRPr lang="en-US"/>
          </a:p>
        </p:txBody>
      </p:sp>
      <p:sp>
        <p:nvSpPr>
          <p:cNvPr id="48132" name="Rectangle 4"/>
          <p:cNvSpPr>
            <a:spLocks noGrp="1" noRot="1" noChangeAspect="1" noChangeArrowheads="1" noTextEdit="1"/>
          </p:cNvSpPr>
          <p:nvPr>
            <p:ph type="sldImg" idx="2"/>
          </p:nvPr>
        </p:nvSpPr>
        <p:spPr bwMode="auto">
          <a:xfrm>
            <a:off x="1184275" y="698500"/>
            <a:ext cx="4651375" cy="34893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173" name="Rectangle 5"/>
          <p:cNvSpPr>
            <a:spLocks noGrp="1" noChangeArrowheads="1"/>
          </p:cNvSpPr>
          <p:nvPr>
            <p:ph type="body" sz="quarter" idx="3"/>
          </p:nvPr>
        </p:nvSpPr>
        <p:spPr bwMode="auto">
          <a:xfrm>
            <a:off x="701675" y="4419600"/>
            <a:ext cx="5616575" cy="4187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74" name="Rectangle 6"/>
          <p:cNvSpPr>
            <a:spLocks noGrp="1" noChangeArrowheads="1"/>
          </p:cNvSpPr>
          <p:nvPr>
            <p:ph type="ftr" sz="quarter" idx="4"/>
          </p:nvPr>
        </p:nvSpPr>
        <p:spPr bwMode="auto">
          <a:xfrm>
            <a:off x="0" y="883920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b" anchorCtr="0" compatLnSpc="1">
            <a:prstTxWarp prst="textNoShape">
              <a:avLst/>
            </a:prstTxWarp>
          </a:bodyPr>
          <a:lstStyle>
            <a:lvl1pPr>
              <a:defRPr sz="1200"/>
            </a:lvl1pPr>
          </a:lstStyle>
          <a:p>
            <a:pPr>
              <a:defRPr/>
            </a:pPr>
            <a:endParaRPr lang="en-US"/>
          </a:p>
        </p:txBody>
      </p:sp>
      <p:sp>
        <p:nvSpPr>
          <p:cNvPr id="7175" name="Rectangle 7"/>
          <p:cNvSpPr>
            <a:spLocks noGrp="1" noChangeArrowheads="1"/>
          </p:cNvSpPr>
          <p:nvPr>
            <p:ph type="sldNum" sz="quarter" idx="5"/>
          </p:nvPr>
        </p:nvSpPr>
        <p:spPr bwMode="auto">
          <a:xfrm>
            <a:off x="3976688" y="8839200"/>
            <a:ext cx="3041650"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287" tIns="46644" rIns="93287" bIns="46644" numCol="1" anchor="b" anchorCtr="0" compatLnSpc="1">
            <a:prstTxWarp prst="textNoShape">
              <a:avLst/>
            </a:prstTxWarp>
          </a:bodyPr>
          <a:lstStyle>
            <a:lvl1pPr algn="r">
              <a:defRPr sz="1200"/>
            </a:lvl1pPr>
          </a:lstStyle>
          <a:p>
            <a:pPr>
              <a:defRPr/>
            </a:pPr>
            <a:fld id="{ECCF374E-D57E-4D31-9F59-A1BF6AFB9B07}" type="slidenum">
              <a:rPr lang="en-US"/>
              <a:pPr>
                <a:defRPr/>
              </a:pPr>
              <a:t>‹#›</a:t>
            </a:fld>
            <a:endParaRPr lang="en-US"/>
          </a:p>
        </p:txBody>
      </p:sp>
    </p:spTree>
    <p:extLst>
      <p:ext uri="{BB962C8B-B14F-4D97-AF65-F5344CB8AC3E}">
        <p14:creationId xmlns:p14="http://schemas.microsoft.com/office/powerpoint/2010/main" val="29213992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300" kern="1200">
        <a:solidFill>
          <a:schemeClr val="tx1"/>
        </a:solidFill>
        <a:latin typeface="Arial" charset="0"/>
        <a:ea typeface="+mn-ea"/>
        <a:cs typeface="+mn-cs"/>
      </a:defRPr>
    </a:lvl1pPr>
    <a:lvl2pPr marL="457200" algn="l" rtl="0" eaLnBrk="0" fontAlgn="base" hangingPunct="0">
      <a:spcBef>
        <a:spcPct val="30000"/>
      </a:spcBef>
      <a:spcAft>
        <a:spcPct val="0"/>
      </a:spcAft>
      <a:defRPr sz="1300" kern="1200">
        <a:solidFill>
          <a:schemeClr val="tx1"/>
        </a:solidFill>
        <a:latin typeface="Arial" charset="0"/>
        <a:ea typeface="+mn-ea"/>
        <a:cs typeface="+mn-cs"/>
      </a:defRPr>
    </a:lvl2pPr>
    <a:lvl3pPr marL="914400" algn="l" rtl="0" eaLnBrk="0" fontAlgn="base" hangingPunct="0">
      <a:spcBef>
        <a:spcPct val="30000"/>
      </a:spcBef>
      <a:spcAft>
        <a:spcPct val="0"/>
      </a:spcAft>
      <a:defRPr sz="1300" kern="1200">
        <a:solidFill>
          <a:schemeClr val="tx1"/>
        </a:solidFill>
        <a:latin typeface="Arial" charset="0"/>
        <a:ea typeface="+mn-ea"/>
        <a:cs typeface="+mn-cs"/>
      </a:defRPr>
    </a:lvl3pPr>
    <a:lvl4pPr marL="1371600" algn="l" rtl="0" eaLnBrk="0" fontAlgn="base" hangingPunct="0">
      <a:spcBef>
        <a:spcPct val="30000"/>
      </a:spcBef>
      <a:spcAft>
        <a:spcPct val="0"/>
      </a:spcAft>
      <a:defRPr sz="1300" kern="1200">
        <a:solidFill>
          <a:schemeClr val="tx1"/>
        </a:solidFill>
        <a:latin typeface="Arial" charset="0"/>
        <a:ea typeface="+mn-ea"/>
        <a:cs typeface="+mn-cs"/>
      </a:defRPr>
    </a:lvl4pPr>
    <a:lvl5pPr marL="1828800" algn="l" rtl="0" eaLnBrk="0" fontAlgn="base" hangingPunct="0">
      <a:spcBef>
        <a:spcPct val="30000"/>
      </a:spcBef>
      <a:spcAft>
        <a:spcPct val="0"/>
      </a:spcAft>
      <a:defRPr sz="1300" kern="1200">
        <a:solidFill>
          <a:schemeClr val="tx1"/>
        </a:solidFill>
        <a:latin typeface="Arial" charset="0"/>
        <a:ea typeface="+mn-ea"/>
        <a:cs typeface="+mn-cs"/>
      </a:defRPr>
    </a:lvl5pPr>
    <a:lvl6pPr marL="2286000" algn="l" defTabSz="914400" rtl="0" eaLnBrk="1" latinLnBrk="0" hangingPunct="1">
      <a:defRPr sz="1300" kern="1200">
        <a:solidFill>
          <a:schemeClr val="tx1"/>
        </a:solidFill>
        <a:latin typeface="+mn-lt"/>
        <a:ea typeface="+mn-ea"/>
        <a:cs typeface="+mn-cs"/>
      </a:defRPr>
    </a:lvl6pPr>
    <a:lvl7pPr marL="2743200" algn="l" defTabSz="914400" rtl="0" eaLnBrk="1" latinLnBrk="0" hangingPunct="1">
      <a:defRPr sz="1300" kern="1200">
        <a:solidFill>
          <a:schemeClr val="tx1"/>
        </a:solidFill>
        <a:latin typeface="+mn-lt"/>
        <a:ea typeface="+mn-ea"/>
        <a:cs typeface="+mn-cs"/>
      </a:defRPr>
    </a:lvl7pPr>
    <a:lvl8pPr marL="3200400" algn="l" defTabSz="914400" rtl="0" eaLnBrk="1" latinLnBrk="0" hangingPunct="1">
      <a:defRPr sz="1300" kern="1200">
        <a:solidFill>
          <a:schemeClr val="tx1"/>
        </a:solidFill>
        <a:latin typeface="+mn-lt"/>
        <a:ea typeface="+mn-ea"/>
        <a:cs typeface="+mn-cs"/>
      </a:defRPr>
    </a:lvl8pPr>
    <a:lvl9pPr marL="3657600" algn="l" defTabSz="914400"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8"/>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B21B9F-12E2-440F-9417-F32502D08A9C}" type="slidenum">
              <a:rPr lang="en-US"/>
              <a:pPr>
                <a:defRPr/>
              </a:pPr>
              <a:t>‹#›</a:t>
            </a:fld>
            <a:endParaRPr lang="en-US"/>
          </a:p>
        </p:txBody>
      </p:sp>
    </p:spTree>
    <p:extLst>
      <p:ext uri="{BB962C8B-B14F-4D97-AF65-F5344CB8AC3E}">
        <p14:creationId xmlns:p14="http://schemas.microsoft.com/office/powerpoint/2010/main" val="1808802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8955AA6-8DD4-43F6-8B47-5130779330E7}" type="slidenum">
              <a:rPr lang="en-US"/>
              <a:pPr>
                <a:defRPr/>
              </a:pPr>
              <a:t>‹#›</a:t>
            </a:fld>
            <a:endParaRPr lang="en-US"/>
          </a:p>
        </p:txBody>
      </p:sp>
    </p:spTree>
    <p:extLst>
      <p:ext uri="{BB962C8B-B14F-4D97-AF65-F5344CB8AC3E}">
        <p14:creationId xmlns:p14="http://schemas.microsoft.com/office/powerpoint/2010/main" val="482453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838456B-9295-4A28-A7FA-9D082352C019}" type="slidenum">
              <a:rPr lang="en-US"/>
              <a:pPr>
                <a:defRPr/>
              </a:pPr>
              <a:t>‹#›</a:t>
            </a:fld>
            <a:endParaRPr lang="en-US"/>
          </a:p>
        </p:txBody>
      </p:sp>
    </p:spTree>
    <p:extLst>
      <p:ext uri="{BB962C8B-B14F-4D97-AF65-F5344CB8AC3E}">
        <p14:creationId xmlns:p14="http://schemas.microsoft.com/office/powerpoint/2010/main" val="3226984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1"/>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3938591"/>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FB06EE-A94E-4EE1-94A3-D090FC87319B}" type="slidenum">
              <a:rPr lang="en-US"/>
              <a:pPr>
                <a:defRPr/>
              </a:pPr>
              <a:t>‹#›</a:t>
            </a:fld>
            <a:endParaRPr lang="en-US"/>
          </a:p>
        </p:txBody>
      </p:sp>
    </p:spTree>
    <p:extLst>
      <p:ext uri="{BB962C8B-B14F-4D97-AF65-F5344CB8AC3E}">
        <p14:creationId xmlns:p14="http://schemas.microsoft.com/office/powerpoint/2010/main" val="840059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2"/>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7C88DC-E8B7-45C6-98E5-B84F8ED991F5}" type="slidenum">
              <a:rPr lang="en-US"/>
              <a:pPr>
                <a:defRPr/>
              </a:pPr>
              <a:t>‹#›</a:t>
            </a:fld>
            <a:endParaRPr lang="en-US"/>
          </a:p>
        </p:txBody>
      </p:sp>
    </p:spTree>
    <p:extLst>
      <p:ext uri="{BB962C8B-B14F-4D97-AF65-F5344CB8AC3E}">
        <p14:creationId xmlns:p14="http://schemas.microsoft.com/office/powerpoint/2010/main" val="3203893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2"/>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1"/>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91"/>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E798F24E-7153-4923-A54C-3AFFE1460ACD}" type="slidenum">
              <a:rPr lang="en-US"/>
              <a:pPr>
                <a:defRPr/>
              </a:pPr>
              <a:t>‹#›</a:t>
            </a:fld>
            <a:endParaRPr lang="en-US"/>
          </a:p>
        </p:txBody>
      </p:sp>
    </p:spTree>
    <p:extLst>
      <p:ext uri="{BB962C8B-B14F-4D97-AF65-F5344CB8AC3E}">
        <p14:creationId xmlns:p14="http://schemas.microsoft.com/office/powerpoint/2010/main" val="2631783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2F0DAA8-E5DC-4E9E-81D4-72004BBDD490}" type="slidenum">
              <a:rPr lang="en-US"/>
              <a:pPr>
                <a:defRPr/>
              </a:pPr>
              <a:t>‹#›</a:t>
            </a:fld>
            <a:endParaRPr lang="en-US"/>
          </a:p>
        </p:txBody>
      </p:sp>
    </p:spTree>
    <p:extLst>
      <p:ext uri="{BB962C8B-B14F-4D97-AF65-F5344CB8AC3E}">
        <p14:creationId xmlns:p14="http://schemas.microsoft.com/office/powerpoint/2010/main" val="297310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4"/>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6"/>
            <a:ext cx="7772400" cy="150018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FA2EC4B-B2E8-48C7-8135-CF83483D66EF}" type="slidenum">
              <a:rPr lang="en-US"/>
              <a:pPr>
                <a:defRPr/>
              </a:pPr>
              <a:t>‹#›</a:t>
            </a:fld>
            <a:endParaRPr lang="en-US"/>
          </a:p>
        </p:txBody>
      </p:sp>
    </p:spTree>
    <p:extLst>
      <p:ext uri="{BB962C8B-B14F-4D97-AF65-F5344CB8AC3E}">
        <p14:creationId xmlns:p14="http://schemas.microsoft.com/office/powerpoint/2010/main" val="2938139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729673D-D7F9-4E3C-84A6-B8AD004C4671}" type="slidenum">
              <a:rPr lang="en-US"/>
              <a:pPr>
                <a:defRPr/>
              </a:pPr>
              <a:t>‹#›</a:t>
            </a:fld>
            <a:endParaRPr lang="en-US"/>
          </a:p>
        </p:txBody>
      </p:sp>
    </p:spTree>
    <p:extLst>
      <p:ext uri="{BB962C8B-B14F-4D97-AF65-F5344CB8AC3E}">
        <p14:creationId xmlns:p14="http://schemas.microsoft.com/office/powerpoint/2010/main" val="152350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4"/>
            <a:ext cx="4040188"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30" y="1535114"/>
            <a:ext cx="4041775"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427D1C3-AC5E-401E-8C99-10278471433D}" type="slidenum">
              <a:rPr lang="en-US"/>
              <a:pPr>
                <a:defRPr/>
              </a:pPr>
              <a:t>‹#›</a:t>
            </a:fld>
            <a:endParaRPr lang="en-US"/>
          </a:p>
        </p:txBody>
      </p:sp>
    </p:spTree>
    <p:extLst>
      <p:ext uri="{BB962C8B-B14F-4D97-AF65-F5344CB8AC3E}">
        <p14:creationId xmlns:p14="http://schemas.microsoft.com/office/powerpoint/2010/main" val="1345971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80ED10F-6919-4894-8061-16B3002CEEC5}" type="slidenum">
              <a:rPr lang="en-US"/>
              <a:pPr>
                <a:defRPr/>
              </a:pPr>
              <a:t>‹#›</a:t>
            </a:fld>
            <a:endParaRPr lang="en-US"/>
          </a:p>
        </p:txBody>
      </p:sp>
    </p:spTree>
    <p:extLst>
      <p:ext uri="{BB962C8B-B14F-4D97-AF65-F5344CB8AC3E}">
        <p14:creationId xmlns:p14="http://schemas.microsoft.com/office/powerpoint/2010/main" val="3321218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C817890-B9BA-4A87-BC8A-01E8A814C387}" type="slidenum">
              <a:rPr lang="en-US"/>
              <a:pPr>
                <a:defRPr/>
              </a:pPr>
              <a:t>‹#›</a:t>
            </a:fld>
            <a:endParaRPr lang="en-US"/>
          </a:p>
        </p:txBody>
      </p:sp>
    </p:spTree>
    <p:extLst>
      <p:ext uri="{BB962C8B-B14F-4D97-AF65-F5344CB8AC3E}">
        <p14:creationId xmlns:p14="http://schemas.microsoft.com/office/powerpoint/2010/main" val="2436639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050"/>
            <a:ext cx="3008313" cy="1162051"/>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4"/>
            <a:ext cx="5111751" cy="5853113"/>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5" y="1435103"/>
            <a:ext cx="3008313" cy="4691063"/>
          </a:xfrm>
        </p:spPr>
        <p:txBody>
          <a:bodyPr/>
          <a:lstStyle>
            <a:lvl1pPr marL="0" indent="0">
              <a:buNone/>
              <a:defRPr sz="1400"/>
            </a:lvl1pPr>
            <a:lvl2pPr marL="457200" indent="0">
              <a:buNone/>
              <a:defRPr sz="13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50E80A-A923-400C-B990-9C5498407554}" type="slidenum">
              <a:rPr lang="en-US"/>
              <a:pPr>
                <a:defRPr/>
              </a:pPr>
              <a:t>‹#›</a:t>
            </a:fld>
            <a:endParaRPr lang="en-US"/>
          </a:p>
        </p:txBody>
      </p:sp>
    </p:spTree>
    <p:extLst>
      <p:ext uri="{BB962C8B-B14F-4D97-AF65-F5344CB8AC3E}">
        <p14:creationId xmlns:p14="http://schemas.microsoft.com/office/powerpoint/2010/main" val="2090917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3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40"/>
            <a:ext cx="5486400" cy="804863"/>
          </a:xfrm>
        </p:spPr>
        <p:txBody>
          <a:bodyPr/>
          <a:lstStyle>
            <a:lvl1pPr marL="0" indent="0">
              <a:buNone/>
              <a:defRPr sz="1400"/>
            </a:lvl1pPr>
            <a:lvl2pPr marL="457200" indent="0">
              <a:buNone/>
              <a:defRPr sz="13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269527-D521-42B9-8550-3AC3E163EA46}" type="slidenum">
              <a:rPr lang="en-US"/>
              <a:pPr>
                <a:defRPr/>
              </a:pPr>
              <a:t>‹#›</a:t>
            </a:fld>
            <a:endParaRPr lang="en-US"/>
          </a:p>
        </p:txBody>
      </p:sp>
    </p:spTree>
    <p:extLst>
      <p:ext uri="{BB962C8B-B14F-4D97-AF65-F5344CB8AC3E}">
        <p14:creationId xmlns:p14="http://schemas.microsoft.com/office/powerpoint/2010/main" val="2120019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9"/>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2"/>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6"/>
            <a:ext cx="21336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6"/>
            <a:ext cx="28956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6"/>
            <a:ext cx="2133600" cy="47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AE58116-2FAC-48D6-B887-DAED949842D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3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3"/>
          <p:cNvSpPr>
            <a:spLocks noGrp="1" noChangeArrowheads="1"/>
          </p:cNvSpPr>
          <p:nvPr>
            <p:ph type="subTitle" idx="1"/>
          </p:nvPr>
        </p:nvSpPr>
        <p:spPr>
          <a:xfrm>
            <a:off x="228600" y="228600"/>
            <a:ext cx="8686799" cy="6400800"/>
          </a:xfrm>
          <a:solidFill>
            <a:schemeClr val="bg1">
              <a:alpha val="75000"/>
            </a:schemeClr>
          </a:solidFill>
        </p:spPr>
        <p:txBody>
          <a:bodyPr/>
          <a:lstStyle/>
          <a:p>
            <a:pPr algn="r" eaLnBrk="1" hangingPunct="1"/>
            <a:r>
              <a:rPr lang="en-US" sz="1400" b="1" dirty="0" smtClean="0"/>
              <a:t> </a:t>
            </a:r>
            <a:endParaRPr lang="en-US" b="1" dirty="0" smtClean="0"/>
          </a:p>
          <a:p>
            <a:pPr eaLnBrk="1" hangingPunct="1"/>
            <a:endParaRPr lang="en-US" b="1" dirty="0" smtClean="0"/>
          </a:p>
          <a:p>
            <a:pPr eaLnBrk="1" hangingPunct="1"/>
            <a:r>
              <a:rPr lang="en-US" b="1" dirty="0" smtClean="0"/>
              <a:t> </a:t>
            </a:r>
          </a:p>
          <a:p>
            <a:pPr eaLnBrk="1" hangingPunct="1"/>
            <a:r>
              <a:rPr lang="en-US" b="1" dirty="0" smtClean="0"/>
              <a:t>Measurement of Energy</a:t>
            </a:r>
          </a:p>
          <a:p>
            <a:pPr eaLnBrk="1" hangingPunct="1"/>
            <a:endParaRPr lang="en-US" sz="1800" dirty="0" smtClean="0"/>
          </a:p>
          <a:p>
            <a:pPr eaLnBrk="1" hangingPunct="1"/>
            <a:r>
              <a:rPr lang="en-US" sz="1800" dirty="0" smtClean="0"/>
              <a:t>By</a:t>
            </a:r>
          </a:p>
          <a:p>
            <a:pPr eaLnBrk="1" hangingPunct="1"/>
            <a:endParaRPr lang="en-US" sz="2000" dirty="0" smtClean="0"/>
          </a:p>
          <a:p>
            <a:pPr eaLnBrk="1" hangingPunct="1"/>
            <a:r>
              <a:rPr lang="en-US" sz="2000" dirty="0" smtClean="0"/>
              <a:t>Dino, </a:t>
            </a:r>
            <a:r>
              <a:rPr lang="en-US" sz="1400" dirty="0" err="1" smtClean="0"/>
              <a:t>BASc</a:t>
            </a:r>
            <a:r>
              <a:rPr lang="en-US" sz="1400" dirty="0" smtClean="0"/>
              <a:t>, </a:t>
            </a:r>
            <a:r>
              <a:rPr lang="en-US" sz="1400" dirty="0" err="1" smtClean="0"/>
              <a:t>M.Eng</a:t>
            </a:r>
            <a:r>
              <a:rPr lang="en-US" sz="1400" dirty="0" smtClean="0"/>
              <a:t>, </a:t>
            </a:r>
            <a:r>
              <a:rPr lang="en-US" sz="1400" dirty="0" err="1" smtClean="0"/>
              <a:t>P.Eng</a:t>
            </a:r>
            <a:endParaRPr lang="en-US" sz="1400" dirty="0" smtClean="0"/>
          </a:p>
        </p:txBody>
      </p:sp>
      <p:sp>
        <p:nvSpPr>
          <p:cNvPr id="5" name="Rectangle 3"/>
          <p:cNvSpPr txBox="1">
            <a:spLocks noChangeArrowheads="1"/>
          </p:cNvSpPr>
          <p:nvPr/>
        </p:nvSpPr>
        <p:spPr bwMode="auto">
          <a:xfrm>
            <a:off x="6080760" y="220980"/>
            <a:ext cx="2819400" cy="312420"/>
          </a:xfrm>
          <a:prstGeom prst="rect">
            <a:avLst/>
          </a:prstGeom>
          <a:solidFill>
            <a:schemeClr val="bg1">
              <a:alpha val="12157"/>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sz="1400" b="1" dirty="0" smtClean="0"/>
              <a:t>Electrical Power System Series</a:t>
            </a:r>
            <a:endParaRPr lang="en-US" sz="1400" b="1" dirty="0"/>
          </a:p>
          <a:p>
            <a:pPr algn="ctr" eaLnBrk="1" hangingPunct="1">
              <a:spcBef>
                <a:spcPct val="20000"/>
              </a:spcBef>
            </a:pPr>
            <a:endParaRPr lang="en-US" sz="3300" b="1" dirty="0"/>
          </a:p>
          <a:p>
            <a:pPr algn="ctr" eaLnBrk="1" hangingPunct="1">
              <a:spcBef>
                <a:spcPct val="20000"/>
              </a:spcBef>
            </a:pPr>
            <a:endParaRPr lang="en-US" sz="3300" b="1" dirty="0"/>
          </a:p>
          <a:p>
            <a:pPr algn="ctr" eaLnBrk="1" hangingPunct="1">
              <a:spcBef>
                <a:spcPct val="20000"/>
              </a:spcBef>
            </a:pPr>
            <a:endParaRPr lang="en-US" sz="3300" b="1" dirty="0" smtClean="0"/>
          </a:p>
          <a:p>
            <a:pPr algn="ctr" eaLnBrk="1" hangingPunct="1">
              <a:spcBef>
                <a:spcPct val="20000"/>
              </a:spcBef>
            </a:pPr>
            <a:endParaRPr lang="en-US" sz="3300" b="1" dirty="0"/>
          </a:p>
          <a:p>
            <a:pPr algn="ctr" eaLnBrk="1" hangingPunct="1">
              <a:spcBef>
                <a:spcPct val="20000"/>
              </a:spcBef>
            </a:pPr>
            <a:r>
              <a:rPr lang="en-US" sz="3300" b="1" dirty="0"/>
              <a:t> </a:t>
            </a:r>
          </a:p>
          <a:p>
            <a:pPr algn="ctr" eaLnBrk="1" hangingPunct="1">
              <a:spcBef>
                <a:spcPct val="20000"/>
              </a:spcBef>
            </a:pPr>
            <a:r>
              <a:rPr lang="en-US" sz="3300" b="1" dirty="0"/>
              <a:t>  </a:t>
            </a:r>
          </a:p>
        </p:txBody>
      </p:sp>
      <p:sp>
        <p:nvSpPr>
          <p:cNvPr id="8" name="Rectangle 3"/>
          <p:cNvSpPr txBox="1">
            <a:spLocks noChangeArrowheads="1"/>
          </p:cNvSpPr>
          <p:nvPr/>
        </p:nvSpPr>
        <p:spPr bwMode="auto">
          <a:xfrm>
            <a:off x="6195060" y="5829300"/>
            <a:ext cx="2590800" cy="685800"/>
          </a:xfrm>
          <a:prstGeom prst="rect">
            <a:avLst/>
          </a:prstGeom>
          <a:solidFill>
            <a:schemeClr val="bg1">
              <a:alpha val="12157"/>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pPr>
            <a:r>
              <a:rPr lang="en-US" b="1" dirty="0" smtClean="0"/>
              <a:t>©</a:t>
            </a:r>
            <a:r>
              <a:rPr lang="en-US" sz="1300" b="1" dirty="0" smtClean="0"/>
              <a:t>   B. </a:t>
            </a:r>
            <a:r>
              <a:rPr lang="en-US" sz="1300" b="1" dirty="0"/>
              <a:t>Porretta </a:t>
            </a:r>
            <a:r>
              <a:rPr lang="en-US" sz="1300" b="1" dirty="0" smtClean="0"/>
              <a:t>, </a:t>
            </a:r>
            <a:r>
              <a:rPr lang="en-US" sz="1200" b="1" dirty="0" smtClean="0"/>
              <a:t>October 2016</a:t>
            </a:r>
            <a:endParaRPr lang="en-US" sz="1200" b="1" dirty="0"/>
          </a:p>
          <a:p>
            <a:pPr algn="ctr" eaLnBrk="1" hangingPunct="1">
              <a:spcBef>
                <a:spcPct val="20000"/>
              </a:spcBef>
            </a:pPr>
            <a:r>
              <a:rPr lang="en-US" sz="1200" b="1" dirty="0" smtClean="0"/>
              <a:t> </a:t>
            </a:r>
            <a:r>
              <a:rPr lang="en-US" sz="1200" b="1" dirty="0" err="1" smtClean="0"/>
              <a:t>berardino.porretta@rogers.com</a:t>
            </a:r>
            <a:endParaRPr lang="en-US" sz="1200" b="1" dirty="0"/>
          </a:p>
          <a:p>
            <a:pPr algn="ctr" eaLnBrk="1" hangingPunct="1">
              <a:spcBef>
                <a:spcPct val="20000"/>
              </a:spcBef>
            </a:pPr>
            <a:endParaRPr lang="en-US" sz="3300" b="1" dirty="0"/>
          </a:p>
          <a:p>
            <a:pPr algn="ctr" eaLnBrk="1" hangingPunct="1">
              <a:spcBef>
                <a:spcPct val="20000"/>
              </a:spcBef>
            </a:pPr>
            <a:endParaRPr lang="en-US" sz="3300" b="1" dirty="0"/>
          </a:p>
          <a:p>
            <a:pPr algn="ctr" eaLnBrk="1" hangingPunct="1">
              <a:spcBef>
                <a:spcPct val="20000"/>
              </a:spcBef>
            </a:pPr>
            <a:endParaRPr lang="en-US" sz="3300" b="1" dirty="0"/>
          </a:p>
          <a:p>
            <a:pPr algn="ctr" eaLnBrk="1" hangingPunct="1">
              <a:spcBef>
                <a:spcPct val="20000"/>
              </a:spcBef>
            </a:pPr>
            <a:r>
              <a:rPr lang="en-US" sz="3300" b="1" dirty="0"/>
              <a:t> </a:t>
            </a:r>
          </a:p>
          <a:p>
            <a:pPr algn="ctr" eaLnBrk="1" hangingPunct="1">
              <a:spcBef>
                <a:spcPct val="20000"/>
              </a:spcBef>
            </a:pPr>
            <a:r>
              <a:rPr lang="en-US" sz="3300" b="1"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86106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Rectangle 3"/>
          <p:cNvSpPr>
            <a:spLocks noGrp="1" noChangeArrowheads="1"/>
          </p:cNvSpPr>
          <p:nvPr>
            <p:ph type="body" idx="1"/>
          </p:nvPr>
        </p:nvSpPr>
        <p:spPr>
          <a:xfrm>
            <a:off x="304800" y="228600"/>
            <a:ext cx="8610600" cy="6400800"/>
          </a:xfrm>
          <a:solidFill>
            <a:schemeClr val="bg1">
              <a:alpha val="70195"/>
            </a:schemeClr>
          </a:solidFill>
        </p:spPr>
        <p:txBody>
          <a:bodyPr/>
          <a:lstStyle/>
          <a:p>
            <a:pPr eaLnBrk="1" hangingPunct="1">
              <a:lnSpc>
                <a:spcPct val="90000"/>
              </a:lnSpc>
              <a:buFontTx/>
              <a:buNone/>
            </a:pPr>
            <a:endParaRPr lang="en-US" sz="2000"/>
          </a:p>
          <a:p>
            <a:pPr eaLnBrk="1" hangingPunct="1">
              <a:lnSpc>
                <a:spcPct val="90000"/>
              </a:lnSpc>
              <a:buFontTx/>
              <a:buNone/>
            </a:pPr>
            <a:endParaRPr lang="en-US" sz="2000"/>
          </a:p>
          <a:p>
            <a:pPr algn="ctr" eaLnBrk="1" hangingPunct="1">
              <a:lnSpc>
                <a:spcPct val="90000"/>
              </a:lnSpc>
              <a:buFontTx/>
              <a:buNone/>
            </a:pPr>
            <a:r>
              <a:rPr lang="en-US" sz="2800" b="1"/>
              <a:t>Measurement of Energy </a:t>
            </a:r>
            <a:endParaRPr lang="en-US" b="1" smtClean="0"/>
          </a:p>
          <a:p>
            <a:pPr algn="ctr" eaLnBrk="1" hangingPunct="1">
              <a:lnSpc>
                <a:spcPct val="90000"/>
              </a:lnSpc>
              <a:buFontTx/>
              <a:buNone/>
            </a:pPr>
            <a:r>
              <a:rPr lang="en-US" sz="2000" b="1"/>
              <a:t>Ton</a:t>
            </a:r>
            <a:endParaRPr lang="en-US" sz="2000"/>
          </a:p>
          <a:p>
            <a:pPr algn="ctr" eaLnBrk="1" hangingPunct="1">
              <a:lnSpc>
                <a:spcPct val="90000"/>
              </a:lnSpc>
              <a:buFontTx/>
              <a:buNone/>
            </a:pPr>
            <a:r>
              <a:rPr lang="en-US" sz="2000"/>
              <a:t>1 Ton = 12000 BTU/Hr</a:t>
            </a:r>
          </a:p>
          <a:p>
            <a:pPr eaLnBrk="1" hangingPunct="1">
              <a:lnSpc>
                <a:spcPct val="90000"/>
              </a:lnSpc>
              <a:buFontTx/>
              <a:buNone/>
            </a:pPr>
            <a:endParaRPr lang="en-US" sz="2000"/>
          </a:p>
          <a:p>
            <a:pPr eaLnBrk="1" hangingPunct="1">
              <a:lnSpc>
                <a:spcPct val="90000"/>
              </a:lnSpc>
              <a:buFontTx/>
              <a:buNone/>
            </a:pPr>
            <a:endParaRPr lang="en-US" sz="2000"/>
          </a:p>
          <a:p>
            <a:pPr eaLnBrk="1" hangingPunct="1">
              <a:lnSpc>
                <a:spcPct val="90000"/>
              </a:lnSpc>
              <a:buFontTx/>
              <a:buNone/>
            </a:pPr>
            <a:r>
              <a:rPr lang="en-US" sz="2000" b="1"/>
              <a:t>Ton</a:t>
            </a:r>
            <a:r>
              <a:rPr lang="en-US" sz="2000"/>
              <a:t> (of Refrigeration)  =  Amount of power required to melt a  			</a:t>
            </a:r>
          </a:p>
          <a:p>
            <a:pPr eaLnBrk="1" hangingPunct="1">
              <a:lnSpc>
                <a:spcPct val="90000"/>
              </a:lnSpc>
              <a:buFontTx/>
              <a:buNone/>
            </a:pPr>
            <a:r>
              <a:rPr lang="en-US" sz="2000"/>
              <a:t>				 ShortTon  (2000 Lb) of ice in 24 hours         </a:t>
            </a:r>
          </a:p>
          <a:p>
            <a:pPr eaLnBrk="1" hangingPunct="1">
              <a:lnSpc>
                <a:spcPct val="90000"/>
              </a:lnSpc>
              <a:buFontTx/>
              <a:buNone/>
            </a:pPr>
            <a:r>
              <a:rPr lang="en-US" sz="2000"/>
              <a:t>  	                                </a:t>
            </a:r>
          </a:p>
          <a:p>
            <a:pPr eaLnBrk="1" hangingPunct="1">
              <a:lnSpc>
                <a:spcPct val="90000"/>
              </a:lnSpc>
              <a:buFontTx/>
              <a:buNone/>
            </a:pPr>
            <a:r>
              <a:rPr lang="en-US" sz="2000"/>
              <a:t>          Energy in a </a:t>
            </a:r>
            <a:r>
              <a:rPr lang="en-US" sz="2000" b="1"/>
              <a:t>Ton</a:t>
            </a:r>
            <a:r>
              <a:rPr lang="en-US" sz="2000"/>
              <a:t> 	= (12000 BTU/Hr) x 24Hr = 288,000 BTU</a:t>
            </a:r>
          </a:p>
          <a:p>
            <a:pPr eaLnBrk="1" hangingPunct="1">
              <a:lnSpc>
                <a:spcPct val="90000"/>
              </a:lnSpc>
              <a:buFontTx/>
              <a:buNone/>
            </a:pPr>
            <a:r>
              <a:rPr lang="en-US" sz="2000"/>
              <a:t>			          </a:t>
            </a:r>
          </a:p>
          <a:p>
            <a:pPr eaLnBrk="1" hangingPunct="1">
              <a:lnSpc>
                <a:spcPct val="90000"/>
              </a:lnSpc>
              <a:buFontTx/>
              <a:buNone/>
            </a:pPr>
            <a:r>
              <a:rPr lang="en-US" sz="2000"/>
              <a:t> 				= 303,856,085 Joules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8437"/>
            <a:ext cx="8839200" cy="650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152400" y="198439"/>
            <a:ext cx="8839200" cy="6553200"/>
          </a:xfrm>
          <a:solidFill>
            <a:schemeClr val="bg1">
              <a:alpha val="70000"/>
            </a:schemeClr>
          </a:solidFill>
        </p:spPr>
        <p:txBody>
          <a:bodyPr/>
          <a:lstStyle/>
          <a:p>
            <a:pPr marL="0" indent="0" algn="ctr">
              <a:buNone/>
              <a:defRPr/>
            </a:pPr>
            <a:endParaRPr lang="en-US" sz="2800" dirty="0"/>
          </a:p>
          <a:p>
            <a:pPr marL="0" indent="0" algn="ctr">
              <a:buNone/>
              <a:defRPr/>
            </a:pPr>
            <a:r>
              <a:rPr lang="en-US" sz="2800" dirty="0"/>
              <a:t>Measurement of Electric Energy </a:t>
            </a:r>
          </a:p>
          <a:p>
            <a:pPr marL="0" indent="0" algn="ctr">
              <a:buNone/>
              <a:defRPr/>
            </a:pPr>
            <a:r>
              <a:rPr lang="en-US" sz="2000" dirty="0"/>
              <a:t> </a:t>
            </a:r>
            <a:endParaRPr lang="en-US" sz="2000" b="1" dirty="0"/>
          </a:p>
          <a:p>
            <a:pPr marL="0" indent="0" algn="ctr">
              <a:buNone/>
              <a:defRPr/>
            </a:pPr>
            <a:endParaRPr lang="en-US" sz="2000" b="1" dirty="0"/>
          </a:p>
          <a:p>
            <a:pPr eaLnBrk="1" hangingPunct="1">
              <a:buFontTx/>
              <a:buNone/>
              <a:defRPr/>
            </a:pPr>
            <a:r>
              <a:rPr lang="en-US" sz="2000" dirty="0"/>
              <a:t>     </a:t>
            </a:r>
          </a:p>
          <a:p>
            <a:pPr eaLnBrk="1" hangingPunct="1">
              <a:buFontTx/>
              <a:buNone/>
              <a:defRPr/>
            </a:pPr>
            <a:r>
              <a:rPr lang="en-US" sz="2000" dirty="0"/>
              <a:t>	So far we have discussed the Joule. The definition of this unit of energy measurement is somewhat easier to appreciate because it relates to energy that derives from physical behavior of objects  that we have had the opportunity to observe in our daily activities.  </a:t>
            </a:r>
          </a:p>
          <a:p>
            <a:pPr eaLnBrk="1" hangingPunct="1">
              <a:buFontTx/>
              <a:buNone/>
              <a:defRPr/>
            </a:pPr>
            <a:endParaRPr lang="en-US" sz="2000" dirty="0"/>
          </a:p>
          <a:p>
            <a:pPr eaLnBrk="1" hangingPunct="1">
              <a:buFontTx/>
              <a:buNone/>
              <a:defRPr/>
            </a:pPr>
            <a:r>
              <a:rPr lang="en-US" sz="2000" dirty="0"/>
              <a:t>	To gain a similar appreciation of how the Joule relates to electric energy, we need to dwell into the physical behavior of very “tiny” things that make up atoms.  </a:t>
            </a:r>
            <a:endParaRPr lang="en-US" sz="2000" baseline="30000" dirty="0"/>
          </a:p>
          <a:p>
            <a:pPr marL="0" indent="0">
              <a:buNone/>
              <a:defRPr/>
            </a:pPr>
            <a:endParaRPr lang="en-US" sz="20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98437"/>
            <a:ext cx="8839200" cy="650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1" name="Content Placeholder 2"/>
          <p:cNvSpPr>
            <a:spLocks noGrp="1"/>
          </p:cNvSpPr>
          <p:nvPr>
            <p:ph idx="1"/>
          </p:nvPr>
        </p:nvSpPr>
        <p:spPr>
          <a:xfrm>
            <a:off x="152400" y="152400"/>
            <a:ext cx="8839200" cy="6553200"/>
          </a:xfrm>
          <a:solidFill>
            <a:schemeClr val="bg1">
              <a:alpha val="70195"/>
            </a:schemeClr>
          </a:solidFill>
        </p:spPr>
        <p:txBody>
          <a:bodyPr/>
          <a:lstStyle/>
          <a:p>
            <a:pPr marL="0" indent="0" algn="ctr">
              <a:buNone/>
            </a:pPr>
            <a:r>
              <a:rPr lang="en-US" sz="2800" b="1"/>
              <a:t>The Atom</a:t>
            </a:r>
          </a:p>
          <a:p>
            <a:pPr marL="0" indent="0" algn="ctr">
              <a:buNone/>
            </a:pPr>
            <a:r>
              <a:rPr lang="en-US" sz="2000"/>
              <a:t> </a:t>
            </a:r>
          </a:p>
          <a:p>
            <a:pPr marL="400050" lvl="1" indent="0" eaLnBrk="1" hangingPunct="1">
              <a:buNone/>
            </a:pPr>
            <a:r>
              <a:rPr lang="en-US" sz="2000"/>
              <a:t>Matter is composed of  small particles called atoms. For any element, the atom is the smallest quantity of that element that retains the identity of the element. The currently accepted model of an atom is shown below. The nucleus is made up by protons and neutrons. Protons have one positive charge while neutrons have no charge. Orbiting the nucleus, there are the Electrons, each having one negative charge, and held in orbit by electromagnetic forces. The number of  protons is the same as the number of electrons to balance the charge of the atom.  </a:t>
            </a:r>
            <a:endParaRPr lang="en-US" sz="2000" baseline="30000"/>
          </a:p>
          <a:p>
            <a:pPr marL="0" indent="0">
              <a:buNone/>
            </a:pPr>
            <a:endParaRPr lang="en-US" sz="2000" b="1"/>
          </a:p>
        </p:txBody>
      </p:sp>
      <p:pic>
        <p:nvPicPr>
          <p:cNvPr id="27652"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3892550"/>
            <a:ext cx="29718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Rectangle 3"/>
          <p:cNvSpPr>
            <a:spLocks noGrp="1" noChangeArrowheads="1"/>
          </p:cNvSpPr>
          <p:nvPr>
            <p:ph type="body" idx="1"/>
          </p:nvPr>
        </p:nvSpPr>
        <p:spPr>
          <a:xfrm>
            <a:off x="228600" y="228600"/>
            <a:ext cx="8686800" cy="6400800"/>
          </a:xfrm>
          <a:solidFill>
            <a:schemeClr val="bg1">
              <a:alpha val="70000"/>
            </a:schemeClr>
          </a:solidFill>
        </p:spPr>
        <p:txBody>
          <a:bodyPr/>
          <a:lstStyle/>
          <a:p>
            <a:pPr eaLnBrk="1" hangingPunct="1">
              <a:buFontTx/>
              <a:buNone/>
              <a:defRPr/>
            </a:pPr>
            <a:r>
              <a:rPr lang="en-US" dirty="0" smtClean="0"/>
              <a:t>   </a:t>
            </a:r>
          </a:p>
          <a:p>
            <a:pPr algn="ctr" eaLnBrk="1" hangingPunct="1">
              <a:buFontTx/>
              <a:buNone/>
              <a:defRPr/>
            </a:pPr>
            <a:r>
              <a:rPr lang="en-US" sz="2800" b="1" dirty="0"/>
              <a:t>The Copper Atom </a:t>
            </a:r>
            <a:r>
              <a:rPr lang="en-US" sz="2800" b="1" baseline="-25000" dirty="0"/>
              <a:t>29</a:t>
            </a:r>
            <a:r>
              <a:rPr lang="en-US" sz="2800" b="1" dirty="0"/>
              <a:t>Cu</a:t>
            </a:r>
            <a:r>
              <a:rPr lang="en-US" sz="2800" b="1" baseline="30000" dirty="0"/>
              <a:t>64</a:t>
            </a:r>
          </a:p>
          <a:p>
            <a:pPr algn="ctr" eaLnBrk="1" hangingPunct="1">
              <a:buFontTx/>
              <a:buNone/>
              <a:defRPr/>
            </a:pPr>
            <a:endParaRPr lang="en-US" sz="2000" b="1" dirty="0"/>
          </a:p>
          <a:p>
            <a:pPr marL="0" indent="0" eaLnBrk="1" hangingPunct="1">
              <a:buNone/>
              <a:defRPr/>
            </a:pPr>
            <a:r>
              <a:rPr lang="en-US" sz="2000" dirty="0"/>
              <a:t>The outer orbit of the copper atom contains only one electron. The force that holds this electron in its orbit is very weak and, as a result, when not subject to external forces, this electron wanders randomly from atom to atom. Elements that have electrons that behave in this manner are called “conductors” </a:t>
            </a:r>
            <a:endParaRPr lang="en-US" sz="2000" baseline="30000" dirty="0"/>
          </a:p>
          <a:p>
            <a:pPr eaLnBrk="1" hangingPunct="1">
              <a:buFontTx/>
              <a:buNone/>
              <a:defRPr/>
            </a:pPr>
            <a:endParaRPr lang="en-US" sz="2000" dirty="0"/>
          </a:p>
          <a:p>
            <a:pPr eaLnBrk="1" hangingPunct="1">
              <a:buFontTx/>
              <a:buNone/>
              <a:defRPr/>
            </a:pPr>
            <a:endParaRPr lang="en-US" sz="2400" dirty="0"/>
          </a:p>
        </p:txBody>
      </p:sp>
      <p:pic>
        <p:nvPicPr>
          <p:cNvPr id="2867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3421065"/>
            <a:ext cx="2667000" cy="2794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Rectangle 3"/>
          <p:cNvSpPr>
            <a:spLocks noGrp="1" noChangeArrowheads="1"/>
          </p:cNvSpPr>
          <p:nvPr>
            <p:ph type="body" idx="1"/>
          </p:nvPr>
        </p:nvSpPr>
        <p:spPr>
          <a:xfrm>
            <a:off x="228600" y="228600"/>
            <a:ext cx="8686800" cy="6400800"/>
          </a:xfrm>
          <a:solidFill>
            <a:schemeClr val="bg1">
              <a:alpha val="70195"/>
            </a:schemeClr>
          </a:solidFill>
        </p:spPr>
        <p:txBody>
          <a:bodyPr/>
          <a:lstStyle/>
          <a:p>
            <a:pPr eaLnBrk="1" hangingPunct="1">
              <a:buFontTx/>
              <a:buNone/>
            </a:pPr>
            <a:r>
              <a:rPr lang="en-US" smtClean="0"/>
              <a:t>   </a:t>
            </a:r>
          </a:p>
          <a:p>
            <a:pPr algn="ctr" eaLnBrk="1" hangingPunct="1">
              <a:buFontTx/>
              <a:buNone/>
            </a:pPr>
            <a:r>
              <a:rPr lang="en-US" sz="2800" b="1"/>
              <a:t>Measurement of Electrical Charges </a:t>
            </a:r>
          </a:p>
          <a:p>
            <a:pPr algn="ctr" eaLnBrk="1" hangingPunct="1">
              <a:buFontTx/>
              <a:buNone/>
            </a:pPr>
            <a:endParaRPr lang="en-US" sz="2000" b="1"/>
          </a:p>
          <a:p>
            <a:pPr algn="ctr" eaLnBrk="1" hangingPunct="1">
              <a:buFontTx/>
              <a:buNone/>
            </a:pPr>
            <a:r>
              <a:rPr lang="en-US" sz="2000" b="1"/>
              <a:t>Coulomb (C)</a:t>
            </a:r>
            <a:endParaRPr lang="en-US" sz="2000"/>
          </a:p>
          <a:p>
            <a:pPr eaLnBrk="1" hangingPunct="1">
              <a:buFontTx/>
              <a:buNone/>
            </a:pPr>
            <a:endParaRPr lang="en-US" sz="2000"/>
          </a:p>
          <a:p>
            <a:pPr eaLnBrk="1" hangingPunct="1">
              <a:buFontTx/>
              <a:buNone/>
            </a:pPr>
            <a:endParaRPr lang="en-US" sz="2000"/>
          </a:p>
          <a:p>
            <a:pPr eaLnBrk="1" hangingPunct="1">
              <a:buFontTx/>
              <a:buNone/>
            </a:pPr>
            <a:r>
              <a:rPr lang="en-US" sz="2000"/>
              <a:t>	The charge of electrons is negative, and the electron is used to represent the smallest unit of electrical charge, namely, the “electron charge” referred to with the symbol “e”.</a:t>
            </a:r>
          </a:p>
          <a:p>
            <a:pPr eaLnBrk="1" hangingPunct="1">
              <a:buFontTx/>
              <a:buNone/>
            </a:pPr>
            <a:endParaRPr lang="en-US" sz="2000"/>
          </a:p>
          <a:p>
            <a:pPr eaLnBrk="1" hangingPunct="1">
              <a:buFontTx/>
              <a:buNone/>
            </a:pPr>
            <a:r>
              <a:rPr lang="en-US" sz="2000" b="1"/>
              <a:t>   </a:t>
            </a:r>
            <a:r>
              <a:rPr lang="en-US" sz="2000"/>
              <a:t>             e = 1.6021765 × 10</a:t>
            </a:r>
            <a:r>
              <a:rPr lang="en-US" sz="2000" baseline="30000"/>
              <a:t>−19</a:t>
            </a:r>
            <a:r>
              <a:rPr lang="en-US" sz="2000"/>
              <a:t>  C</a:t>
            </a:r>
          </a:p>
          <a:p>
            <a:pPr eaLnBrk="1" hangingPunct="1">
              <a:buFontTx/>
              <a:buNone/>
            </a:pPr>
            <a:r>
              <a:rPr lang="en-US" sz="2000"/>
              <a:t>	or</a:t>
            </a:r>
          </a:p>
          <a:p>
            <a:pPr eaLnBrk="1" hangingPunct="1">
              <a:buFontTx/>
              <a:buNone/>
            </a:pPr>
            <a:r>
              <a:rPr lang="en-US" sz="2000"/>
              <a:t>                1 C = 6.24151 × 10</a:t>
            </a:r>
            <a:r>
              <a:rPr lang="en-US" sz="2000" baseline="30000"/>
              <a:t>18  </a:t>
            </a:r>
            <a:r>
              <a:rPr lang="en-US" sz="2000"/>
              <a:t>electrons</a:t>
            </a:r>
            <a:endParaRPr lang="en-US" sz="2000" baseline="30000"/>
          </a:p>
          <a:p>
            <a:pPr eaLnBrk="1" hangingPunct="1">
              <a:buFontTx/>
              <a:buNone/>
            </a:pPr>
            <a:endParaRPr lang="en-US" sz="2000"/>
          </a:p>
          <a:p>
            <a:pPr eaLnBrk="1" hangingPunct="1">
              <a:buFontTx/>
              <a:buNone/>
            </a:pPr>
            <a:endParaRPr lang="en-US" sz="24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Rectangle 3"/>
          <p:cNvSpPr>
            <a:spLocks noGrp="1" noChangeArrowheads="1"/>
          </p:cNvSpPr>
          <p:nvPr>
            <p:ph type="body" idx="1"/>
          </p:nvPr>
        </p:nvSpPr>
        <p:spPr>
          <a:xfrm>
            <a:off x="228600" y="228600"/>
            <a:ext cx="8686800" cy="6400800"/>
          </a:xfrm>
          <a:solidFill>
            <a:schemeClr val="bg1">
              <a:alpha val="70195"/>
            </a:schemeClr>
          </a:solidFill>
        </p:spPr>
        <p:txBody>
          <a:bodyPr/>
          <a:lstStyle/>
          <a:p>
            <a:pPr eaLnBrk="1" hangingPunct="1">
              <a:buFontTx/>
              <a:buNone/>
            </a:pPr>
            <a:r>
              <a:rPr lang="en-US" smtClean="0"/>
              <a:t>   </a:t>
            </a:r>
          </a:p>
          <a:p>
            <a:pPr algn="ctr" eaLnBrk="1" hangingPunct="1">
              <a:buFontTx/>
              <a:buNone/>
            </a:pPr>
            <a:r>
              <a:rPr lang="en-US" sz="2800" b="1"/>
              <a:t>Review of the Sine and Cosine Functions</a:t>
            </a:r>
            <a:endParaRPr lang="en-US" sz="2000"/>
          </a:p>
          <a:p>
            <a:pPr eaLnBrk="1" hangingPunct="1">
              <a:buFontTx/>
              <a:buNone/>
            </a:pPr>
            <a:endParaRPr lang="en-US" sz="2400"/>
          </a:p>
          <a:p>
            <a:pPr eaLnBrk="1" hangingPunct="1">
              <a:buFontTx/>
              <a:buNone/>
            </a:pPr>
            <a:endParaRPr lang="en-US" sz="2400"/>
          </a:p>
          <a:p>
            <a:pPr eaLnBrk="1" hangingPunct="1">
              <a:buFontTx/>
              <a:buNone/>
            </a:pPr>
            <a:r>
              <a:rPr lang="en-US" sz="2400"/>
              <a:t>	</a:t>
            </a:r>
          </a:p>
          <a:p>
            <a:pPr eaLnBrk="1" hangingPunct="1">
              <a:buFontTx/>
              <a:buNone/>
            </a:pPr>
            <a:r>
              <a:rPr lang="en-US" sz="2400"/>
              <a:t>	The discussion of the electromagnetic phenomena that</a:t>
            </a:r>
          </a:p>
          <a:p>
            <a:pPr eaLnBrk="1" hangingPunct="1">
              <a:buFontTx/>
              <a:buNone/>
            </a:pPr>
            <a:r>
              <a:rPr lang="en-US" sz="2400"/>
              <a:t>	engineers have exploited to generate electricity requires</a:t>
            </a:r>
          </a:p>
          <a:p>
            <a:pPr eaLnBrk="1" hangingPunct="1">
              <a:buFontTx/>
              <a:buNone/>
            </a:pPr>
            <a:r>
              <a:rPr lang="en-US" sz="2400"/>
              <a:t>	some basic understanding of the Sine and Cosine </a:t>
            </a:r>
          </a:p>
          <a:p>
            <a:pPr eaLnBrk="1" hangingPunct="1">
              <a:buFontTx/>
              <a:buNone/>
            </a:pPr>
            <a:r>
              <a:rPr lang="en-US" sz="2400"/>
              <a:t> 	functions.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7" name="Rectangle 3"/>
          <p:cNvSpPr>
            <a:spLocks noGrp="1" noChangeArrowheads="1"/>
          </p:cNvSpPr>
          <p:nvPr>
            <p:ph type="body" idx="1"/>
          </p:nvPr>
        </p:nvSpPr>
        <p:spPr>
          <a:xfrm>
            <a:off x="228600" y="228600"/>
            <a:ext cx="8686800" cy="6400800"/>
          </a:xfrm>
          <a:solidFill>
            <a:schemeClr val="bg1">
              <a:alpha val="70195"/>
            </a:schemeClr>
          </a:solidFill>
        </p:spPr>
        <p:txBody>
          <a:bodyPr/>
          <a:lstStyle/>
          <a:p>
            <a:pPr eaLnBrk="1" hangingPunct="1">
              <a:buFontTx/>
              <a:buNone/>
            </a:pPr>
            <a:r>
              <a:rPr lang="en-US" smtClean="0"/>
              <a:t>   </a:t>
            </a:r>
          </a:p>
          <a:p>
            <a:pPr algn="ctr" eaLnBrk="1" hangingPunct="1">
              <a:buFontTx/>
              <a:buNone/>
            </a:pPr>
            <a:r>
              <a:rPr lang="en-US" sz="2800" b="1"/>
              <a:t>Sine and Cosine Functions</a:t>
            </a:r>
          </a:p>
          <a:p>
            <a:pPr algn="ctr" eaLnBrk="1" hangingPunct="1">
              <a:buFontTx/>
              <a:buNone/>
            </a:pPr>
            <a:endParaRPr lang="en-US" sz="2000" b="1"/>
          </a:p>
          <a:p>
            <a:pPr algn="ctr" eaLnBrk="1" hangingPunct="1">
              <a:buFontTx/>
              <a:buNone/>
            </a:pPr>
            <a:r>
              <a:rPr lang="en-US" sz="2000" b="1"/>
              <a:t> </a:t>
            </a:r>
            <a:endParaRPr lang="en-US" sz="2000"/>
          </a:p>
          <a:p>
            <a:pPr eaLnBrk="1" hangingPunct="1">
              <a:buFontTx/>
              <a:buNone/>
            </a:pPr>
            <a:endParaRPr lang="en-US" sz="2000"/>
          </a:p>
          <a:p>
            <a:pPr eaLnBrk="1" hangingPunct="1">
              <a:buFontTx/>
              <a:buNone/>
            </a:pPr>
            <a:endParaRPr lang="en-US" sz="2000"/>
          </a:p>
          <a:p>
            <a:pPr eaLnBrk="1" hangingPunct="1">
              <a:buFontTx/>
              <a:buNone/>
            </a:pPr>
            <a:r>
              <a:rPr lang="en-US" sz="2000"/>
              <a:t>	 </a:t>
            </a:r>
            <a:endParaRPr lang="en-US" sz="2000" baseline="30000"/>
          </a:p>
          <a:p>
            <a:pPr eaLnBrk="1" hangingPunct="1">
              <a:buFontTx/>
              <a:buNone/>
            </a:pPr>
            <a:endParaRPr lang="en-US" sz="2000"/>
          </a:p>
          <a:p>
            <a:pPr eaLnBrk="1" hangingPunct="1">
              <a:buFontTx/>
              <a:buNone/>
            </a:pPr>
            <a:endParaRPr lang="en-US" sz="2400"/>
          </a:p>
        </p:txBody>
      </p:sp>
      <p:pic>
        <p:nvPicPr>
          <p:cNvPr id="3174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85915" y="1600203"/>
            <a:ext cx="5424488" cy="48498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1" name="Rectangle 3"/>
          <p:cNvSpPr>
            <a:spLocks noGrp="1" noChangeArrowheads="1"/>
          </p:cNvSpPr>
          <p:nvPr>
            <p:ph type="body" idx="1"/>
          </p:nvPr>
        </p:nvSpPr>
        <p:spPr>
          <a:xfrm>
            <a:off x="228600" y="228600"/>
            <a:ext cx="8686800" cy="6400800"/>
          </a:xfrm>
          <a:solidFill>
            <a:schemeClr val="bg1">
              <a:alpha val="70195"/>
            </a:schemeClr>
          </a:solidFill>
        </p:spPr>
        <p:txBody>
          <a:bodyPr/>
          <a:lstStyle/>
          <a:p>
            <a:pPr eaLnBrk="1" hangingPunct="1">
              <a:buFontTx/>
              <a:buNone/>
            </a:pPr>
            <a:r>
              <a:rPr lang="en-US" smtClean="0"/>
              <a:t>   </a:t>
            </a:r>
          </a:p>
          <a:p>
            <a:pPr algn="ctr" eaLnBrk="1" hangingPunct="1">
              <a:buFontTx/>
              <a:buNone/>
            </a:pPr>
            <a:r>
              <a:rPr lang="en-US" sz="2800" b="1"/>
              <a:t>Value range of Sine and Cosine Functions</a:t>
            </a:r>
          </a:p>
          <a:p>
            <a:pPr algn="ctr" eaLnBrk="1" hangingPunct="1">
              <a:buFontTx/>
              <a:buNone/>
            </a:pPr>
            <a:endParaRPr lang="en-US" sz="2000" b="1"/>
          </a:p>
          <a:p>
            <a:pPr algn="ctr" eaLnBrk="1" hangingPunct="1">
              <a:buFontTx/>
              <a:buNone/>
            </a:pPr>
            <a:r>
              <a:rPr lang="en-US" sz="2000" b="1"/>
              <a:t> </a:t>
            </a:r>
            <a:endParaRPr lang="en-US" sz="2000"/>
          </a:p>
          <a:p>
            <a:pPr eaLnBrk="1" hangingPunct="1">
              <a:buFontTx/>
              <a:buNone/>
            </a:pPr>
            <a:endParaRPr lang="en-US" sz="2000"/>
          </a:p>
          <a:p>
            <a:pPr eaLnBrk="1" hangingPunct="1">
              <a:buFontTx/>
              <a:buNone/>
            </a:pPr>
            <a:endParaRPr lang="en-US" sz="2000"/>
          </a:p>
          <a:p>
            <a:pPr eaLnBrk="1" hangingPunct="1">
              <a:buFontTx/>
              <a:buNone/>
            </a:pPr>
            <a:r>
              <a:rPr lang="en-US" sz="2000"/>
              <a:t>	 </a:t>
            </a:r>
            <a:endParaRPr lang="en-US" sz="2000" baseline="30000"/>
          </a:p>
          <a:p>
            <a:pPr eaLnBrk="1" hangingPunct="1">
              <a:buFontTx/>
              <a:buNone/>
            </a:pPr>
            <a:endParaRPr lang="en-US" sz="2000"/>
          </a:p>
          <a:p>
            <a:pPr eaLnBrk="1" hangingPunct="1">
              <a:buFontTx/>
              <a:buNone/>
            </a:pPr>
            <a:endParaRPr lang="en-US" sz="2400"/>
          </a:p>
        </p:txBody>
      </p:sp>
      <p:pic>
        <p:nvPicPr>
          <p:cNvPr id="32772" name="Picture 31"/>
          <p:cNvPicPr>
            <a:picLocks noChangeAspect="1" noChangeArrowheads="1"/>
          </p:cNvPicPr>
          <p:nvPr/>
        </p:nvPicPr>
        <p:blipFill>
          <a:blip r:embed="rId3">
            <a:extLst>
              <a:ext uri="{28A0092B-C50C-407E-A947-70E740481C1C}">
                <a14:useLocalDpi xmlns:a14="http://schemas.microsoft.com/office/drawing/2010/main" val="0"/>
              </a:ext>
            </a:extLst>
          </a:blip>
          <a:srcRect l="2856" t="17638" r="45317" b="39470"/>
          <a:stretch>
            <a:fillRect/>
          </a:stretch>
        </p:blipFill>
        <p:spPr bwMode="auto">
          <a:xfrm>
            <a:off x="452443" y="2155826"/>
            <a:ext cx="8239125" cy="383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3" name="TextBox 4"/>
          <p:cNvSpPr txBox="1">
            <a:spLocks noChangeArrowheads="1"/>
          </p:cNvSpPr>
          <p:nvPr/>
        </p:nvSpPr>
        <p:spPr bwMode="auto">
          <a:xfrm>
            <a:off x="2124079" y="2392366"/>
            <a:ext cx="542925"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 y</a:t>
            </a:r>
          </a:p>
        </p:txBody>
      </p:sp>
      <p:sp>
        <p:nvSpPr>
          <p:cNvPr id="32774" name="TextBox 38"/>
          <p:cNvSpPr txBox="1">
            <a:spLocks noChangeArrowheads="1"/>
          </p:cNvSpPr>
          <p:nvPr/>
        </p:nvSpPr>
        <p:spPr bwMode="auto">
          <a:xfrm>
            <a:off x="3505200" y="3790951"/>
            <a:ext cx="3048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a:t>
            </a:r>
          </a:p>
        </p:txBody>
      </p:sp>
      <p:sp>
        <p:nvSpPr>
          <p:cNvPr id="8" name="Arc 7"/>
          <p:cNvSpPr/>
          <p:nvPr/>
        </p:nvSpPr>
        <p:spPr>
          <a:xfrm>
            <a:off x="3452815" y="3790950"/>
            <a:ext cx="52388" cy="628651"/>
          </a:xfrm>
          <a:prstGeom prst="arc">
            <a:avLst/>
          </a:prstGeom>
          <a:ln w="12700">
            <a:solidFill>
              <a:schemeClr val="tx1"/>
            </a:solidFill>
            <a:headEnd type="stealth"/>
            <a:tailEnd type="none"/>
          </a:ln>
        </p:spPr>
        <p:style>
          <a:lnRef idx="1">
            <a:schemeClr val="accent1"/>
          </a:lnRef>
          <a:fillRef idx="0">
            <a:schemeClr val="accent1"/>
          </a:fillRef>
          <a:effectRef idx="0">
            <a:schemeClr val="accent1"/>
          </a:effectRef>
          <a:fontRef idx="minor">
            <a:schemeClr val="tx1"/>
          </a:fontRef>
        </p:style>
        <p:txBody>
          <a:bodyPr lIns="91440" tIns="45720" rIns="91440" bIns="45720" anchor="ctr"/>
          <a:lstStyle/>
          <a:p>
            <a:pPr algn="ctr">
              <a:defRPr/>
            </a:pPr>
            <a:endParaRPr lang="en-US"/>
          </a:p>
        </p:txBody>
      </p:sp>
      <p:sp>
        <p:nvSpPr>
          <p:cNvPr id="32776" name="TextBox 41"/>
          <p:cNvSpPr txBox="1">
            <a:spLocks noChangeArrowheads="1"/>
          </p:cNvSpPr>
          <p:nvPr/>
        </p:nvSpPr>
        <p:spPr bwMode="auto">
          <a:xfrm>
            <a:off x="2400300" y="2832103"/>
            <a:ext cx="533400"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90</a:t>
            </a:r>
          </a:p>
        </p:txBody>
      </p:sp>
      <p:sp>
        <p:nvSpPr>
          <p:cNvPr id="32777" name="TextBox 42"/>
          <p:cNvSpPr txBox="1">
            <a:spLocks noChangeArrowheads="1"/>
          </p:cNvSpPr>
          <p:nvPr/>
        </p:nvSpPr>
        <p:spPr bwMode="auto">
          <a:xfrm>
            <a:off x="457200" y="4159253"/>
            <a:ext cx="533400"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180</a:t>
            </a:r>
          </a:p>
        </p:txBody>
      </p:sp>
      <p:sp>
        <p:nvSpPr>
          <p:cNvPr id="32778" name="TextBox 43"/>
          <p:cNvSpPr txBox="1">
            <a:spLocks noChangeArrowheads="1"/>
          </p:cNvSpPr>
          <p:nvPr/>
        </p:nvSpPr>
        <p:spPr bwMode="auto">
          <a:xfrm>
            <a:off x="1752600" y="5364169"/>
            <a:ext cx="533400"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270</a:t>
            </a:r>
          </a:p>
        </p:txBody>
      </p:sp>
      <p:sp>
        <p:nvSpPr>
          <p:cNvPr id="32779" name="TextBox 44"/>
          <p:cNvSpPr txBox="1">
            <a:spLocks noChangeArrowheads="1"/>
          </p:cNvSpPr>
          <p:nvPr/>
        </p:nvSpPr>
        <p:spPr bwMode="auto">
          <a:xfrm>
            <a:off x="3362325" y="4403728"/>
            <a:ext cx="533400"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360</a:t>
            </a:r>
          </a:p>
        </p:txBody>
      </p:sp>
      <p:sp>
        <p:nvSpPr>
          <p:cNvPr id="32780" name="TextBox 45"/>
          <p:cNvSpPr txBox="1">
            <a:spLocks noChangeArrowheads="1"/>
          </p:cNvSpPr>
          <p:nvPr/>
        </p:nvSpPr>
        <p:spPr bwMode="auto">
          <a:xfrm>
            <a:off x="3470275" y="3921128"/>
            <a:ext cx="533400"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0</a:t>
            </a:r>
          </a:p>
        </p:txBody>
      </p:sp>
      <p:sp>
        <p:nvSpPr>
          <p:cNvPr id="32781" name="TextBox 46"/>
          <p:cNvSpPr txBox="1">
            <a:spLocks noChangeArrowheads="1"/>
          </p:cNvSpPr>
          <p:nvPr/>
        </p:nvSpPr>
        <p:spPr bwMode="auto">
          <a:xfrm>
            <a:off x="3657604" y="4075114"/>
            <a:ext cx="506413" cy="36933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t>+x</a:t>
            </a:r>
          </a:p>
        </p:txBody>
      </p:sp>
      <p:sp>
        <p:nvSpPr>
          <p:cNvPr id="32782" name="TextBox 47"/>
          <p:cNvSpPr txBox="1">
            <a:spLocks noChangeArrowheads="1"/>
          </p:cNvSpPr>
          <p:nvPr/>
        </p:nvSpPr>
        <p:spPr bwMode="auto">
          <a:xfrm>
            <a:off x="7924800" y="4092579"/>
            <a:ext cx="609600" cy="30777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400"/>
              <a:t>θ</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5" name="Rectangle 3"/>
          <p:cNvSpPr>
            <a:spLocks noGrp="1" noChangeArrowheads="1"/>
          </p:cNvSpPr>
          <p:nvPr>
            <p:ph type="body" idx="1"/>
          </p:nvPr>
        </p:nvSpPr>
        <p:spPr>
          <a:xfrm>
            <a:off x="228600" y="228600"/>
            <a:ext cx="8686800" cy="6400800"/>
          </a:xfrm>
          <a:solidFill>
            <a:schemeClr val="accent1">
              <a:alpha val="70195"/>
            </a:schemeClr>
          </a:solidFill>
        </p:spPr>
        <p:txBody>
          <a:bodyPr/>
          <a:lstStyle/>
          <a:p>
            <a:pPr algn="ctr" eaLnBrk="1" hangingPunct="1">
              <a:buFontTx/>
              <a:buNone/>
            </a:pPr>
            <a:r>
              <a:rPr lang="en-US" sz="2800" b="1"/>
              <a:t>Practical Use of Sine and Cosine Functions</a:t>
            </a:r>
          </a:p>
          <a:p>
            <a:pPr algn="ctr" eaLnBrk="1" hangingPunct="1">
              <a:buFontTx/>
              <a:buNone/>
            </a:pPr>
            <a:endParaRPr lang="en-US" sz="2000" b="1"/>
          </a:p>
          <a:p>
            <a:pPr algn="ctr" eaLnBrk="1" hangingPunct="1">
              <a:buFontTx/>
              <a:buNone/>
            </a:pPr>
            <a:r>
              <a:rPr lang="en-US" sz="2000" b="1"/>
              <a:t> </a:t>
            </a:r>
            <a:endParaRPr lang="en-US" sz="2000"/>
          </a:p>
          <a:p>
            <a:pPr eaLnBrk="1" hangingPunct="1">
              <a:buFontTx/>
              <a:buNone/>
            </a:pPr>
            <a:endParaRPr lang="en-US" sz="2000"/>
          </a:p>
          <a:p>
            <a:pPr eaLnBrk="1" hangingPunct="1">
              <a:buFontTx/>
              <a:buNone/>
            </a:pPr>
            <a:endParaRPr lang="en-US" sz="2000"/>
          </a:p>
          <a:p>
            <a:pPr eaLnBrk="1" hangingPunct="1">
              <a:buFontTx/>
              <a:buNone/>
            </a:pPr>
            <a:r>
              <a:rPr lang="en-US" sz="2000"/>
              <a:t>	 </a:t>
            </a:r>
            <a:endParaRPr lang="en-US" sz="2000" baseline="30000"/>
          </a:p>
          <a:p>
            <a:pPr eaLnBrk="1" hangingPunct="1">
              <a:buFontTx/>
              <a:buNone/>
            </a:pPr>
            <a:endParaRPr lang="en-US" sz="2000"/>
          </a:p>
          <a:p>
            <a:pPr eaLnBrk="1" hangingPunct="1">
              <a:buFontTx/>
              <a:buNone/>
            </a:pPr>
            <a:endParaRPr lang="en-US" sz="2400"/>
          </a:p>
        </p:txBody>
      </p:sp>
      <p:pic>
        <p:nvPicPr>
          <p:cNvPr id="3379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762001"/>
            <a:ext cx="8382000" cy="5708651"/>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1450" y="152402"/>
            <a:ext cx="8743951" cy="650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Title 1"/>
          <p:cNvSpPr>
            <a:spLocks noGrp="1"/>
          </p:cNvSpPr>
          <p:nvPr>
            <p:ph type="title"/>
          </p:nvPr>
        </p:nvSpPr>
        <p:spPr>
          <a:xfrm>
            <a:off x="152400" y="152400"/>
            <a:ext cx="8763000" cy="6477000"/>
          </a:xfrm>
          <a:solidFill>
            <a:schemeClr val="bg1">
              <a:alpha val="70195"/>
            </a:schemeClr>
          </a:solidFill>
        </p:spPr>
        <p:txBody>
          <a:bodyPr anchor="t"/>
          <a:lstStyle/>
          <a:p>
            <a:pPr algn="l"/>
            <a:r>
              <a:rPr lang="en-US" sz="2800" b="1"/>
              <a:t>            Potential Induced in a Conductor</a:t>
            </a:r>
            <a:br>
              <a:rPr lang="en-US" sz="2800" b="1"/>
            </a:br>
            <a:r>
              <a:rPr lang="en-US" sz="2800" b="1"/>
              <a:t/>
            </a:r>
            <a:br>
              <a:rPr lang="en-US" sz="2800" b="1"/>
            </a:br>
            <a:r>
              <a:rPr lang="en-US" sz="2000"/>
              <a:t>Energy is required to maintain the electrical charge separation between terminals A and C.  If it takes X Joules to create a charge separation of Y Coulombs, then we say that the electrical potential difference between A and C is  (X/Y) Volt. So the Volt has the units of Joules/Coulomb .</a:t>
            </a:r>
            <a:r>
              <a:rPr lang="en-US" sz="2800" b="1"/>
              <a:t/>
            </a:r>
            <a:br>
              <a:rPr lang="en-US" sz="2800" b="1"/>
            </a:br>
            <a:endParaRPr lang="en-US" sz="2800" b="1"/>
          </a:p>
        </p:txBody>
      </p:sp>
      <p:pic>
        <p:nvPicPr>
          <p:cNvPr id="3482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49339" y="2378077"/>
            <a:ext cx="6781800" cy="41497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Rectangle 3"/>
          <p:cNvSpPr>
            <a:spLocks noGrp="1" noChangeArrowheads="1"/>
          </p:cNvSpPr>
          <p:nvPr>
            <p:ph type="body" sz="half" idx="1"/>
          </p:nvPr>
        </p:nvSpPr>
        <p:spPr>
          <a:xfrm>
            <a:off x="228600" y="228600"/>
            <a:ext cx="8686800" cy="6400800"/>
          </a:xfrm>
          <a:solidFill>
            <a:schemeClr val="bg1">
              <a:alpha val="69019"/>
            </a:schemeClr>
          </a:solidFill>
        </p:spPr>
        <p:txBody>
          <a:bodyPr/>
          <a:lstStyle/>
          <a:p>
            <a:pPr eaLnBrk="1" hangingPunct="1">
              <a:buFontTx/>
              <a:buNone/>
            </a:pPr>
            <a:endParaRPr lang="en-US" sz="2000"/>
          </a:p>
          <a:p>
            <a:pPr eaLnBrk="1" hangingPunct="1">
              <a:buFontTx/>
              <a:buNone/>
            </a:pPr>
            <a:r>
              <a:rPr lang="en-US" sz="2000"/>
              <a:t>    </a:t>
            </a:r>
          </a:p>
          <a:p>
            <a:pPr algn="ctr" eaLnBrk="1" hangingPunct="1">
              <a:buFontTx/>
              <a:buNone/>
            </a:pPr>
            <a:r>
              <a:rPr lang="en-US" sz="2800" b="1"/>
              <a:t>Energy and Human Activities</a:t>
            </a:r>
          </a:p>
          <a:p>
            <a:pPr eaLnBrk="1" hangingPunct="1">
              <a:buFontTx/>
              <a:buNone/>
            </a:pPr>
            <a:endParaRPr lang="en-US" sz="2000"/>
          </a:p>
          <a:p>
            <a:pPr eaLnBrk="1" hangingPunct="1">
              <a:buFontTx/>
              <a:buNone/>
            </a:pPr>
            <a:endParaRPr lang="en-US" sz="2000"/>
          </a:p>
          <a:p>
            <a:pPr eaLnBrk="1" hangingPunct="1">
              <a:buFontTx/>
              <a:buNone/>
            </a:pPr>
            <a:endParaRPr lang="en-US" sz="2000"/>
          </a:p>
          <a:p>
            <a:pPr eaLnBrk="1" hangingPunct="1">
              <a:buFontTx/>
              <a:buNone/>
            </a:pPr>
            <a:endParaRPr lang="en-US" sz="2000"/>
          </a:p>
          <a:p>
            <a:pPr eaLnBrk="1" hangingPunct="1">
              <a:buFontTx/>
              <a:buNone/>
            </a:pPr>
            <a:r>
              <a:rPr lang="en-US" sz="2000"/>
              <a:t>	Energy permeates every aspect of human endeavor. For this reason,  Energy is a very important commodity for commerce. </a:t>
            </a:r>
          </a:p>
          <a:p>
            <a:pPr eaLnBrk="1" hangingPunct="1">
              <a:buFontTx/>
              <a:buNone/>
            </a:pPr>
            <a:endParaRPr lang="en-US" sz="2000"/>
          </a:p>
          <a:p>
            <a:pPr eaLnBrk="1" hangingPunct="1">
              <a:buFontTx/>
              <a:buNone/>
            </a:pPr>
            <a:r>
              <a:rPr lang="en-US" sz="2000"/>
              <a:t>     A fundamental prerequisite for commerce, is the ability to measure (quantify) what is being bought or sold. This has provided a strong  motivation for developing methods  for measuring Energy.</a:t>
            </a:r>
          </a:p>
          <a:p>
            <a:pPr eaLnBrk="1" hangingPunct="1">
              <a:buFontTx/>
              <a:buNone/>
            </a:pPr>
            <a:endParaRPr lang="en-US" sz="20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6" y="228600"/>
            <a:ext cx="8653463"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Rectangle 3"/>
          <p:cNvSpPr>
            <a:spLocks noGrp="1" noChangeArrowheads="1"/>
          </p:cNvSpPr>
          <p:nvPr>
            <p:ph type="body" idx="1"/>
          </p:nvPr>
        </p:nvSpPr>
        <p:spPr>
          <a:xfrm>
            <a:off x="228606" y="228600"/>
            <a:ext cx="8653463" cy="6400800"/>
          </a:xfrm>
          <a:solidFill>
            <a:schemeClr val="bg1">
              <a:alpha val="70195"/>
            </a:schemeClr>
          </a:solidFill>
        </p:spPr>
        <p:txBody>
          <a:bodyPr/>
          <a:lstStyle/>
          <a:p>
            <a:pPr eaLnBrk="1" hangingPunct="1">
              <a:lnSpc>
                <a:spcPct val="90000"/>
              </a:lnSpc>
              <a:buFontTx/>
              <a:buNone/>
            </a:pPr>
            <a:r>
              <a:rPr lang="en-US" sz="2000"/>
              <a:t>    </a:t>
            </a:r>
          </a:p>
          <a:p>
            <a:pPr algn="ctr" eaLnBrk="1" hangingPunct="1">
              <a:lnSpc>
                <a:spcPct val="90000"/>
              </a:lnSpc>
              <a:buFontTx/>
              <a:buNone/>
            </a:pPr>
            <a:r>
              <a:rPr lang="en-US" sz="2800" b="1"/>
              <a:t>Measurement of Electricity</a:t>
            </a:r>
            <a:br>
              <a:rPr lang="en-US" sz="2800" b="1"/>
            </a:br>
            <a:r>
              <a:rPr lang="en-US" sz="2000" b="1"/>
              <a:t>Volt (V)</a:t>
            </a:r>
          </a:p>
          <a:p>
            <a:pPr eaLnBrk="1" hangingPunct="1">
              <a:lnSpc>
                <a:spcPct val="90000"/>
              </a:lnSpc>
              <a:buFontTx/>
              <a:buNone/>
            </a:pPr>
            <a:endParaRPr lang="en-US" sz="2000"/>
          </a:p>
          <a:p>
            <a:pPr eaLnBrk="1" hangingPunct="1">
              <a:lnSpc>
                <a:spcPct val="90000"/>
              </a:lnSpc>
              <a:buFontTx/>
              <a:buNone/>
            </a:pPr>
            <a:endParaRPr lang="en-US" sz="2000"/>
          </a:p>
          <a:p>
            <a:pPr eaLnBrk="1" hangingPunct="1">
              <a:lnSpc>
                <a:spcPct val="90000"/>
              </a:lnSpc>
              <a:buFontTx/>
              <a:buNone/>
            </a:pPr>
            <a:r>
              <a:rPr lang="en-US" sz="2000"/>
              <a:t>     The Volt is the unit of measurement for Electric Potential ,or Voltage. The Voltage measures the capability of electricity to provide energy to do work on electrical charges. Named after Italian physicist Alessandro Volta (1745–1827).</a:t>
            </a:r>
          </a:p>
          <a:p>
            <a:pPr eaLnBrk="1" hangingPunct="1">
              <a:lnSpc>
                <a:spcPct val="90000"/>
              </a:lnSpc>
              <a:buFontTx/>
              <a:buNone/>
            </a:pPr>
            <a:endParaRPr lang="en-US" sz="2000"/>
          </a:p>
          <a:p>
            <a:pPr eaLnBrk="1" hangingPunct="1">
              <a:lnSpc>
                <a:spcPct val="90000"/>
              </a:lnSpc>
              <a:buFontTx/>
              <a:buNone/>
            </a:pPr>
            <a:r>
              <a:rPr lang="en-US" sz="2000"/>
              <a:t>    The Voltage is always measured between two points. Thus it represents the electric potential difference between two points. </a:t>
            </a:r>
          </a:p>
          <a:p>
            <a:pPr eaLnBrk="1" hangingPunct="1">
              <a:lnSpc>
                <a:spcPct val="90000"/>
              </a:lnSpc>
              <a:buFontTx/>
              <a:buNone/>
            </a:pPr>
            <a:endParaRPr lang="en-US" sz="2000"/>
          </a:p>
          <a:p>
            <a:pPr eaLnBrk="1" hangingPunct="1">
              <a:lnSpc>
                <a:spcPct val="90000"/>
              </a:lnSpc>
              <a:buFontTx/>
              <a:buNone/>
            </a:pPr>
            <a:r>
              <a:rPr lang="en-US" sz="2000"/>
              <a:t>     With reference  the prior slide, the potential difference between points A and C is 1 Volt (V) if one Joule (J) of energy is needed to move 1 Coulomb (C) of negative charge from A to C. </a:t>
            </a:r>
          </a:p>
          <a:p>
            <a:pPr eaLnBrk="1" hangingPunct="1">
              <a:lnSpc>
                <a:spcPct val="90000"/>
              </a:lnSpc>
              <a:buFontTx/>
              <a:buNone/>
            </a:pPr>
            <a:endParaRPr lang="en-US" sz="2000"/>
          </a:p>
          <a:p>
            <a:pPr eaLnBrk="1" hangingPunct="1">
              <a:lnSpc>
                <a:spcPct val="90000"/>
              </a:lnSpc>
              <a:buFontTx/>
              <a:buNone/>
            </a:pPr>
            <a:r>
              <a:rPr lang="en-US" sz="2000"/>
              <a:t>				1 V = 1 J/C</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1450" y="152402"/>
            <a:ext cx="8743951" cy="650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Title 1"/>
          <p:cNvSpPr>
            <a:spLocks noGrp="1"/>
          </p:cNvSpPr>
          <p:nvPr>
            <p:ph type="title"/>
          </p:nvPr>
        </p:nvSpPr>
        <p:spPr>
          <a:xfrm>
            <a:off x="152400" y="152402"/>
            <a:ext cx="8763000" cy="6507163"/>
          </a:xfrm>
          <a:solidFill>
            <a:schemeClr val="bg1">
              <a:alpha val="70195"/>
            </a:schemeClr>
          </a:solidFill>
        </p:spPr>
        <p:txBody>
          <a:bodyPr anchor="t"/>
          <a:lstStyle/>
          <a:p>
            <a:r>
              <a:rPr lang="en-US" sz="2800" b="1"/>
              <a:t>Current Induced in a Conductor</a:t>
            </a:r>
          </a:p>
        </p:txBody>
      </p:sp>
      <p:sp>
        <p:nvSpPr>
          <p:cNvPr id="36868" name="TextBox 7"/>
          <p:cNvSpPr txBox="1">
            <a:spLocks noChangeArrowheads="1"/>
          </p:cNvSpPr>
          <p:nvPr/>
        </p:nvSpPr>
        <p:spPr bwMode="auto">
          <a:xfrm>
            <a:off x="171450" y="838200"/>
            <a:ext cx="8743951"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2000"/>
              <a:t>If a light bulb is connected across the voltmeter as shown, electrons will flow around the loop in the direction A to C due to the electric potential difference between A and C resulting from moving the conductor across the magnetic field. Engineers find the flow of positive charge more convenient. Accordingly,  by convention, current flow is taken to be in the opposite direction of the electron flow.</a:t>
            </a:r>
          </a:p>
        </p:txBody>
      </p:sp>
      <p:pic>
        <p:nvPicPr>
          <p:cNvPr id="36869"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716214"/>
            <a:ext cx="7162800" cy="3836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Rectangle 3"/>
          <p:cNvSpPr>
            <a:spLocks noGrp="1" noChangeArrowheads="1"/>
          </p:cNvSpPr>
          <p:nvPr>
            <p:ph type="body" idx="1"/>
          </p:nvPr>
        </p:nvSpPr>
        <p:spPr>
          <a:xfrm>
            <a:off x="228600" y="228600"/>
            <a:ext cx="8686800" cy="6477000"/>
          </a:xfrm>
          <a:solidFill>
            <a:schemeClr val="bg1">
              <a:alpha val="70195"/>
            </a:schemeClr>
          </a:solidFill>
        </p:spPr>
        <p:txBody>
          <a:bodyPr/>
          <a:lstStyle/>
          <a:p>
            <a:pPr eaLnBrk="1" hangingPunct="1">
              <a:buFontTx/>
              <a:buNone/>
            </a:pPr>
            <a:endParaRPr lang="en-US" sz="2000"/>
          </a:p>
          <a:p>
            <a:pPr algn="ctr" eaLnBrk="1" hangingPunct="1">
              <a:buFontTx/>
              <a:buNone/>
            </a:pPr>
            <a:r>
              <a:rPr lang="en-US" sz="2800" b="1"/>
              <a:t> Measurement of Electricity</a:t>
            </a:r>
            <a:endParaRPr lang="en-US" sz="2000" b="1"/>
          </a:p>
          <a:p>
            <a:pPr algn="ctr" eaLnBrk="1" hangingPunct="1">
              <a:buFontTx/>
              <a:buNone/>
            </a:pPr>
            <a:r>
              <a:rPr lang="en-US" sz="2000" b="1"/>
              <a:t>Ampere (A)</a:t>
            </a:r>
            <a:endParaRPr lang="en-US" sz="2000"/>
          </a:p>
          <a:p>
            <a:pPr eaLnBrk="1" hangingPunct="1">
              <a:buFontTx/>
              <a:buNone/>
            </a:pPr>
            <a:endParaRPr lang="en-US" sz="2000"/>
          </a:p>
          <a:p>
            <a:pPr eaLnBrk="1" hangingPunct="1">
              <a:buFontTx/>
              <a:buNone/>
            </a:pPr>
            <a:endParaRPr lang="en-US" sz="2000"/>
          </a:p>
          <a:p>
            <a:pPr eaLnBrk="1" hangingPunct="1">
              <a:buFontTx/>
              <a:buNone/>
            </a:pPr>
            <a:r>
              <a:rPr lang="en-US" sz="2000"/>
              <a:t>	The Ampere is the unit of measurement for electric current. It is named after Andre-Mary Ampere (1775–1836), french mathematician and physicist. </a:t>
            </a:r>
          </a:p>
          <a:p>
            <a:pPr eaLnBrk="1" hangingPunct="1">
              <a:buFontTx/>
              <a:buNone/>
            </a:pPr>
            <a:endParaRPr lang="en-US" sz="2000"/>
          </a:p>
          <a:p>
            <a:pPr eaLnBrk="1" hangingPunct="1">
              <a:buFontTx/>
              <a:buNone/>
            </a:pPr>
            <a:r>
              <a:rPr lang="en-US" sz="2000"/>
              <a:t>    The ampere is a measure of the amount of electric charge passing a given point per unit of time. </a:t>
            </a:r>
          </a:p>
          <a:p>
            <a:pPr eaLnBrk="1" hangingPunct="1">
              <a:buFontTx/>
              <a:buNone/>
            </a:pPr>
            <a:endParaRPr lang="en-US" sz="2000"/>
          </a:p>
          <a:p>
            <a:pPr eaLnBrk="1" hangingPunct="1">
              <a:buFontTx/>
              <a:buNone/>
            </a:pPr>
            <a:r>
              <a:rPr lang="en-US" sz="2000"/>
              <a:t>	1 A =  6.24151 × 10</a:t>
            </a:r>
            <a:r>
              <a:rPr lang="en-US" sz="2000" baseline="30000"/>
              <a:t>18  </a:t>
            </a:r>
            <a:r>
              <a:rPr lang="en-US" sz="2000"/>
              <a:t>electrons passing a given point each second</a:t>
            </a:r>
          </a:p>
          <a:p>
            <a:pPr eaLnBrk="1" hangingPunct="1">
              <a:buFontTx/>
              <a:buNone/>
            </a:pPr>
            <a:r>
              <a:rPr lang="en-US" sz="2000"/>
              <a:t>  </a:t>
            </a:r>
          </a:p>
          <a:p>
            <a:pPr eaLnBrk="1" hangingPunct="1">
              <a:buFontTx/>
              <a:buNone/>
            </a:pPr>
            <a:r>
              <a:rPr lang="en-US" sz="2000"/>
              <a:t>	or	 1 A = 1 C/s</a:t>
            </a:r>
          </a:p>
          <a:p>
            <a:pPr eaLnBrk="1" hangingPunct="1">
              <a:buFontTx/>
              <a:buNone/>
            </a:pPr>
            <a:endParaRPr lang="en-US" sz="2000"/>
          </a:p>
          <a:p>
            <a:pPr eaLnBrk="1" hangingPunct="1">
              <a:buFontTx/>
              <a:buNone/>
            </a:pPr>
            <a:r>
              <a:rPr lang="en-US" sz="2000"/>
              <a:t>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Rectangle 3"/>
          <p:cNvSpPr>
            <a:spLocks noGrp="1" noChangeArrowheads="1"/>
          </p:cNvSpPr>
          <p:nvPr>
            <p:ph type="body" idx="1"/>
          </p:nvPr>
        </p:nvSpPr>
        <p:spPr>
          <a:xfrm>
            <a:off x="228600" y="228600"/>
            <a:ext cx="8686800" cy="6477000"/>
          </a:xfrm>
          <a:solidFill>
            <a:schemeClr val="bg1">
              <a:alpha val="70195"/>
            </a:schemeClr>
          </a:solidFill>
        </p:spPr>
        <p:txBody>
          <a:bodyPr/>
          <a:lstStyle/>
          <a:p>
            <a:pPr eaLnBrk="1" hangingPunct="1">
              <a:buFontTx/>
              <a:buNone/>
            </a:pPr>
            <a:endParaRPr lang="en-US" sz="2000"/>
          </a:p>
          <a:p>
            <a:pPr algn="ctr" eaLnBrk="1" hangingPunct="1">
              <a:buFontTx/>
              <a:buNone/>
            </a:pPr>
            <a:r>
              <a:rPr lang="en-US" sz="2800" b="1"/>
              <a:t> Measurement of Voltage and Current</a:t>
            </a:r>
            <a:endParaRPr lang="en-US" sz="2000" b="1"/>
          </a:p>
          <a:p>
            <a:pPr algn="ctr" eaLnBrk="1" hangingPunct="1">
              <a:buFontTx/>
              <a:buNone/>
            </a:pPr>
            <a:r>
              <a:rPr lang="en-US" sz="2000" b="1"/>
              <a:t> </a:t>
            </a:r>
            <a:endParaRPr lang="en-US" sz="2000"/>
          </a:p>
          <a:p>
            <a:pPr eaLnBrk="1" hangingPunct="1">
              <a:buFontTx/>
              <a:buNone/>
            </a:pPr>
            <a:endParaRPr lang="en-US" sz="2000"/>
          </a:p>
          <a:p>
            <a:pPr eaLnBrk="1" hangingPunct="1">
              <a:buFontTx/>
              <a:buNone/>
            </a:pPr>
            <a:endParaRPr lang="en-US" sz="2000"/>
          </a:p>
          <a:p>
            <a:pPr eaLnBrk="1" hangingPunct="1">
              <a:buFontTx/>
              <a:buNone/>
            </a:pPr>
            <a:r>
              <a:rPr lang="en-US" sz="2000"/>
              <a:t>	 </a:t>
            </a:r>
          </a:p>
          <a:p>
            <a:pPr eaLnBrk="1" hangingPunct="1">
              <a:buFontTx/>
              <a:buNone/>
            </a:pPr>
            <a:endParaRPr lang="en-US" sz="2000"/>
          </a:p>
          <a:p>
            <a:pPr eaLnBrk="1" hangingPunct="1">
              <a:buFontTx/>
              <a:buNone/>
            </a:pPr>
            <a:r>
              <a:rPr lang="en-US" sz="2000"/>
              <a:t>	</a:t>
            </a:r>
          </a:p>
        </p:txBody>
      </p:sp>
      <p:pic>
        <p:nvPicPr>
          <p:cNvPr id="38916"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338264"/>
            <a:ext cx="6313488" cy="5094288"/>
          </a:xfrm>
          <a:prstGeom prst="rect">
            <a:avLst/>
          </a:prstGeom>
          <a:solidFill>
            <a:schemeClr val="bg1">
              <a:alpha val="38039"/>
            </a:schemeClr>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Rectangle 3"/>
          <p:cNvSpPr>
            <a:spLocks noGrp="1" noChangeArrowheads="1"/>
          </p:cNvSpPr>
          <p:nvPr>
            <p:ph type="body" idx="1"/>
          </p:nvPr>
        </p:nvSpPr>
        <p:spPr>
          <a:xfrm>
            <a:off x="228600" y="228600"/>
            <a:ext cx="8686800" cy="6477000"/>
          </a:xfrm>
          <a:solidFill>
            <a:schemeClr val="bg1">
              <a:alpha val="70195"/>
            </a:schemeClr>
          </a:solidFill>
        </p:spPr>
        <p:txBody>
          <a:bodyPr/>
          <a:lstStyle/>
          <a:p>
            <a:pPr eaLnBrk="1" hangingPunct="1">
              <a:lnSpc>
                <a:spcPct val="80000"/>
              </a:lnSpc>
              <a:buFontTx/>
              <a:buNone/>
            </a:pPr>
            <a:endParaRPr lang="en-US" sz="2000"/>
          </a:p>
          <a:p>
            <a:pPr algn="ctr" eaLnBrk="1" hangingPunct="1">
              <a:lnSpc>
                <a:spcPct val="80000"/>
              </a:lnSpc>
              <a:buFontTx/>
              <a:buNone/>
            </a:pPr>
            <a:r>
              <a:rPr lang="en-US" sz="2800" b="1"/>
              <a:t>Measurement of Electrical Power and Energy</a:t>
            </a:r>
            <a:r>
              <a:rPr lang="en-US" sz="2000" b="1"/>
              <a:t/>
            </a:r>
            <a:br>
              <a:rPr lang="en-US" sz="2000" b="1"/>
            </a:br>
            <a:r>
              <a:rPr lang="en-US" sz="2000" b="1"/>
              <a:t>			</a:t>
            </a:r>
          </a:p>
          <a:p>
            <a:pPr eaLnBrk="1" hangingPunct="1">
              <a:lnSpc>
                <a:spcPct val="80000"/>
              </a:lnSpc>
              <a:buFontTx/>
              <a:buNone/>
            </a:pPr>
            <a:r>
              <a:rPr lang="en-US" sz="2000" b="1"/>
              <a:t>				Watt  </a:t>
            </a:r>
            <a:r>
              <a:rPr lang="en-US" sz="2000"/>
              <a:t>and</a:t>
            </a:r>
            <a:r>
              <a:rPr lang="en-US" sz="2000" b="1"/>
              <a:t>  Watt Second</a:t>
            </a:r>
            <a:endParaRPr lang="en-US" sz="2000"/>
          </a:p>
          <a:p>
            <a:pPr eaLnBrk="1" hangingPunct="1">
              <a:lnSpc>
                <a:spcPct val="80000"/>
              </a:lnSpc>
              <a:buFontTx/>
              <a:buNone/>
            </a:pPr>
            <a:endParaRPr lang="en-US" sz="2000"/>
          </a:p>
          <a:p>
            <a:pPr eaLnBrk="1" hangingPunct="1">
              <a:lnSpc>
                <a:spcPct val="80000"/>
              </a:lnSpc>
              <a:buFontTx/>
              <a:buNone/>
            </a:pPr>
            <a:r>
              <a:rPr lang="en-US" sz="2000"/>
              <a:t>    Power represents the rate at which Energy is generated or consumed. </a:t>
            </a:r>
          </a:p>
          <a:p>
            <a:pPr eaLnBrk="1" hangingPunct="1">
              <a:lnSpc>
                <a:spcPct val="80000"/>
              </a:lnSpc>
              <a:buFontTx/>
              <a:buNone/>
            </a:pPr>
            <a:r>
              <a:rPr lang="en-US" sz="2000"/>
              <a:t>    Therefore:</a:t>
            </a:r>
          </a:p>
          <a:p>
            <a:pPr eaLnBrk="1" hangingPunct="1">
              <a:lnSpc>
                <a:spcPct val="80000"/>
              </a:lnSpc>
              <a:buFontTx/>
              <a:buNone/>
            </a:pPr>
            <a:r>
              <a:rPr lang="en-US" sz="2000"/>
              <a:t>			Power = Energy / Time</a:t>
            </a:r>
          </a:p>
          <a:p>
            <a:pPr eaLnBrk="1" hangingPunct="1">
              <a:lnSpc>
                <a:spcPct val="80000"/>
              </a:lnSpc>
              <a:buFontTx/>
              <a:buNone/>
            </a:pPr>
            <a:endParaRPr lang="en-US" sz="2000"/>
          </a:p>
          <a:p>
            <a:pPr eaLnBrk="1" hangingPunct="1">
              <a:lnSpc>
                <a:spcPct val="80000"/>
              </a:lnSpc>
              <a:buFontTx/>
              <a:buNone/>
            </a:pPr>
            <a:r>
              <a:rPr lang="en-US" sz="2000"/>
              <a:t>			Energy = Power</a:t>
            </a:r>
            <a:r>
              <a:rPr lang="en-US" sz="2000" b="1" baseline="30000"/>
              <a:t>  .</a:t>
            </a:r>
            <a:r>
              <a:rPr lang="en-US" sz="2000"/>
              <a:t> Time</a:t>
            </a:r>
          </a:p>
          <a:p>
            <a:pPr eaLnBrk="1" hangingPunct="1">
              <a:lnSpc>
                <a:spcPct val="80000"/>
              </a:lnSpc>
              <a:buFontTx/>
              <a:buNone/>
            </a:pPr>
            <a:endParaRPr lang="en-US" sz="2000"/>
          </a:p>
          <a:p>
            <a:pPr eaLnBrk="1" hangingPunct="1">
              <a:lnSpc>
                <a:spcPct val="80000"/>
              </a:lnSpc>
              <a:buFontTx/>
              <a:buNone/>
            </a:pPr>
            <a:r>
              <a:rPr lang="en-US" sz="2000"/>
              <a:t>     If a generator generates one Joule  per each second,  then the generator is generating 1 Watt (W). </a:t>
            </a:r>
          </a:p>
          <a:p>
            <a:pPr eaLnBrk="1" hangingPunct="1">
              <a:lnSpc>
                <a:spcPct val="80000"/>
              </a:lnSpc>
              <a:buFontTx/>
              <a:buNone/>
            </a:pPr>
            <a:endParaRPr lang="en-US" sz="2000"/>
          </a:p>
          <a:p>
            <a:pPr eaLnBrk="1" hangingPunct="1">
              <a:lnSpc>
                <a:spcPct val="80000"/>
              </a:lnSpc>
              <a:buFontTx/>
              <a:buNone/>
            </a:pPr>
            <a:r>
              <a:rPr lang="en-US" sz="2000"/>
              <a:t>	The Watt was named to honor Scottish engineer James Watt (1736-1819). </a:t>
            </a:r>
          </a:p>
          <a:p>
            <a:pPr eaLnBrk="1" hangingPunct="1">
              <a:lnSpc>
                <a:spcPct val="80000"/>
              </a:lnSpc>
              <a:buFontTx/>
              <a:buNone/>
            </a:pPr>
            <a:endParaRPr lang="en-US" sz="2000"/>
          </a:p>
          <a:p>
            <a:pPr eaLnBrk="1" hangingPunct="1">
              <a:lnSpc>
                <a:spcPct val="80000"/>
              </a:lnSpc>
              <a:buFontTx/>
              <a:buNone/>
            </a:pPr>
            <a:r>
              <a:rPr lang="en-US" sz="2000"/>
              <a:t>		1 Watt (W) = 1 Joule/Second (J/s)</a:t>
            </a:r>
          </a:p>
          <a:p>
            <a:pPr eaLnBrk="1" hangingPunct="1">
              <a:lnSpc>
                <a:spcPct val="80000"/>
              </a:lnSpc>
              <a:buFontTx/>
              <a:buNone/>
            </a:pPr>
            <a:endParaRPr lang="en-US" sz="2000"/>
          </a:p>
          <a:p>
            <a:pPr eaLnBrk="1" hangingPunct="1">
              <a:lnSpc>
                <a:spcPct val="80000"/>
              </a:lnSpc>
              <a:buFontTx/>
              <a:buNone/>
            </a:pPr>
            <a:r>
              <a:rPr lang="en-US" sz="2000"/>
              <a:t>		1 Joule (J) = 1 Watt </a:t>
            </a:r>
            <a:r>
              <a:rPr lang="en-US" sz="2000" b="1" baseline="30000"/>
              <a:t>.</a:t>
            </a:r>
            <a:r>
              <a:rPr lang="en-US" sz="2000"/>
              <a:t> Second (Ws)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3" name="Rectangle 3"/>
          <p:cNvSpPr>
            <a:spLocks noGrp="1" noChangeArrowheads="1"/>
          </p:cNvSpPr>
          <p:nvPr>
            <p:ph type="body" idx="1"/>
          </p:nvPr>
        </p:nvSpPr>
        <p:spPr>
          <a:xfrm>
            <a:off x="228600" y="228600"/>
            <a:ext cx="8686800" cy="6400800"/>
          </a:xfrm>
          <a:solidFill>
            <a:schemeClr val="bg1">
              <a:alpha val="70195"/>
            </a:schemeClr>
          </a:solidFill>
        </p:spPr>
        <p:txBody>
          <a:bodyPr/>
          <a:lstStyle/>
          <a:p>
            <a:pPr eaLnBrk="1" hangingPunct="1">
              <a:lnSpc>
                <a:spcPct val="80000"/>
              </a:lnSpc>
              <a:buFontTx/>
              <a:buNone/>
            </a:pPr>
            <a:r>
              <a:rPr lang="en-US" sz="2000"/>
              <a:t>    </a:t>
            </a:r>
          </a:p>
          <a:p>
            <a:pPr eaLnBrk="1" hangingPunct="1">
              <a:lnSpc>
                <a:spcPct val="80000"/>
              </a:lnSpc>
              <a:buFontTx/>
              <a:buNone/>
            </a:pPr>
            <a:r>
              <a:rPr lang="en-US" sz="2000"/>
              <a:t>    </a:t>
            </a:r>
            <a:r>
              <a:rPr lang="en-US" sz="2800" b="1"/>
              <a:t>Practical Units for Bulk Electricity Systems</a:t>
            </a:r>
          </a:p>
          <a:p>
            <a:pPr eaLnBrk="1" hangingPunct="1">
              <a:lnSpc>
                <a:spcPct val="80000"/>
              </a:lnSpc>
              <a:buFontTx/>
              <a:buNone/>
            </a:pPr>
            <a:endParaRPr lang="en-US" sz="2000"/>
          </a:p>
          <a:p>
            <a:pPr eaLnBrk="1" hangingPunct="1">
              <a:lnSpc>
                <a:spcPct val="80000"/>
              </a:lnSpc>
              <a:buFontTx/>
              <a:buNone/>
            </a:pPr>
            <a:r>
              <a:rPr lang="en-US" sz="2000"/>
              <a:t>				</a:t>
            </a:r>
            <a:r>
              <a:rPr lang="en-US" sz="2000" b="1"/>
              <a:t>    MW </a:t>
            </a:r>
            <a:r>
              <a:rPr lang="en-US" sz="2000"/>
              <a:t>and </a:t>
            </a:r>
            <a:r>
              <a:rPr lang="en-US" sz="2000" b="1"/>
              <a:t>MWH</a:t>
            </a:r>
          </a:p>
          <a:p>
            <a:pPr eaLnBrk="1" hangingPunct="1">
              <a:lnSpc>
                <a:spcPct val="80000"/>
              </a:lnSpc>
              <a:buFontTx/>
              <a:buNone/>
            </a:pPr>
            <a:endParaRPr lang="en-US" sz="2000" b="1"/>
          </a:p>
          <a:p>
            <a:pPr eaLnBrk="1" hangingPunct="1">
              <a:lnSpc>
                <a:spcPct val="80000"/>
              </a:lnSpc>
              <a:buFontTx/>
              <a:buNone/>
            </a:pPr>
            <a:endParaRPr lang="en-US" sz="2000" b="1"/>
          </a:p>
          <a:p>
            <a:pPr eaLnBrk="1" hangingPunct="1">
              <a:lnSpc>
                <a:spcPct val="80000"/>
              </a:lnSpc>
              <a:buFontTx/>
              <a:buNone/>
            </a:pPr>
            <a:endParaRPr lang="en-US" sz="2000"/>
          </a:p>
          <a:p>
            <a:pPr eaLnBrk="1" hangingPunct="1">
              <a:lnSpc>
                <a:spcPct val="80000"/>
              </a:lnSpc>
              <a:buFontTx/>
              <a:buNone/>
            </a:pPr>
            <a:r>
              <a:rPr lang="en-US" sz="2000"/>
              <a:t>	The Watt and the Watt-Second units are too small for bulk power system like the one that GSOC operates.  When dealing with large amount of power the more practical units used are:</a:t>
            </a:r>
          </a:p>
          <a:p>
            <a:pPr eaLnBrk="1" hangingPunct="1">
              <a:lnSpc>
                <a:spcPct val="80000"/>
              </a:lnSpc>
              <a:buFontTx/>
              <a:buNone/>
            </a:pPr>
            <a:endParaRPr lang="en-US" sz="2000"/>
          </a:p>
          <a:p>
            <a:pPr eaLnBrk="1" hangingPunct="1">
              <a:lnSpc>
                <a:spcPct val="80000"/>
              </a:lnSpc>
              <a:buFontTx/>
              <a:buNone/>
            </a:pPr>
            <a:r>
              <a:rPr lang="en-US" sz="2000"/>
              <a:t>	1 MW = 1 Million Watt</a:t>
            </a:r>
          </a:p>
          <a:p>
            <a:pPr eaLnBrk="1" hangingPunct="1">
              <a:lnSpc>
                <a:spcPct val="80000"/>
              </a:lnSpc>
              <a:buFontTx/>
              <a:buNone/>
            </a:pPr>
            <a:r>
              <a:rPr lang="en-US" sz="2000"/>
              <a:t>     1 MWH = 1 Million Watt </a:t>
            </a:r>
            <a:r>
              <a:rPr lang="en-US" sz="2000" b="1" baseline="30000"/>
              <a:t>.</a:t>
            </a:r>
            <a:r>
              <a:rPr lang="en-US" sz="2000" b="1"/>
              <a:t> </a:t>
            </a:r>
            <a:r>
              <a:rPr lang="en-US" sz="2000"/>
              <a:t>Hour = 3600 Million Watt</a:t>
            </a:r>
            <a:r>
              <a:rPr lang="en-US" sz="2000" b="1" baseline="30000"/>
              <a:t>  . </a:t>
            </a:r>
            <a:r>
              <a:rPr lang="en-US" sz="2000"/>
              <a:t>Second</a:t>
            </a:r>
          </a:p>
          <a:p>
            <a:pPr eaLnBrk="1" hangingPunct="1">
              <a:lnSpc>
                <a:spcPct val="80000"/>
              </a:lnSpc>
              <a:buFontTx/>
              <a:buNone/>
            </a:pPr>
            <a:endParaRPr lang="en-US" sz="2000"/>
          </a:p>
          <a:p>
            <a:pPr eaLnBrk="1" hangingPunct="1">
              <a:lnSpc>
                <a:spcPct val="80000"/>
              </a:lnSpc>
              <a:buFontTx/>
              <a:buNone/>
            </a:pPr>
            <a:r>
              <a:rPr lang="en-US" sz="2000"/>
              <a:t>     If a generator generates 1 MW continuously for 1 hour, the energy generated is 1 MWH  </a:t>
            </a:r>
          </a:p>
          <a:p>
            <a:pPr eaLnBrk="1" hangingPunct="1">
              <a:lnSpc>
                <a:spcPct val="80000"/>
              </a:lnSpc>
              <a:buFontTx/>
              <a:buNone/>
            </a:pPr>
            <a:endParaRPr lang="en-US" sz="2000"/>
          </a:p>
          <a:p>
            <a:pPr eaLnBrk="1" hangingPunct="1">
              <a:lnSpc>
                <a:spcPct val="80000"/>
              </a:lnSpc>
              <a:buFontTx/>
              <a:buNone/>
            </a:pPr>
            <a:r>
              <a:rPr lang="en-US" sz="2000"/>
              <a:t>	If a load consumes 1 MW continuously for 1 hour, the energy consumed is 1 MWH  </a:t>
            </a:r>
          </a:p>
          <a:p>
            <a:pPr eaLnBrk="1" hangingPunct="1">
              <a:lnSpc>
                <a:spcPct val="80000"/>
              </a:lnSpc>
              <a:buFontTx/>
              <a:buNone/>
            </a:pPr>
            <a:endParaRPr lang="en-US" sz="20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3"/>
          <p:cNvSpPr>
            <a:spLocks noGrp="1" noChangeArrowheads="1"/>
          </p:cNvSpPr>
          <p:nvPr>
            <p:ph type="body" idx="1"/>
          </p:nvPr>
        </p:nvSpPr>
        <p:spPr>
          <a:xfrm>
            <a:off x="228600" y="228604"/>
            <a:ext cx="8686800" cy="6418262"/>
          </a:xfrm>
          <a:solidFill>
            <a:schemeClr val="bg1">
              <a:alpha val="75000"/>
            </a:schemeClr>
          </a:solidFill>
        </p:spPr>
        <p:txBody>
          <a:bodyPr/>
          <a:lstStyle/>
          <a:p>
            <a:pPr algn="ctr" eaLnBrk="1" hangingPunct="1">
              <a:buFontTx/>
              <a:buNone/>
              <a:defRPr/>
            </a:pPr>
            <a:r>
              <a:rPr lang="en-US" dirty="0" smtClean="0"/>
              <a:t> </a:t>
            </a:r>
          </a:p>
          <a:p>
            <a:pPr algn="ctr" eaLnBrk="1" hangingPunct="1">
              <a:buFontTx/>
              <a:buNone/>
              <a:defRPr/>
            </a:pPr>
            <a:r>
              <a:rPr lang="en-US" sz="2800" dirty="0"/>
              <a:t>Voltage, Current, and Power</a:t>
            </a:r>
          </a:p>
          <a:p>
            <a:pPr eaLnBrk="1" hangingPunct="1">
              <a:buFontTx/>
              <a:buNone/>
              <a:defRPr/>
            </a:pPr>
            <a:endParaRPr lang="en-US" dirty="0" smtClean="0"/>
          </a:p>
          <a:p>
            <a:pPr eaLnBrk="1" hangingPunct="1">
              <a:buFontTx/>
              <a:buNone/>
              <a:defRPr/>
            </a:pPr>
            <a:r>
              <a:rPr lang="en-US" sz="2000" dirty="0"/>
              <a:t>	Let us see what we get by multiplying Voltage with Current</a:t>
            </a:r>
          </a:p>
          <a:p>
            <a:pPr eaLnBrk="1" hangingPunct="1">
              <a:buFontTx/>
              <a:buNone/>
              <a:defRPr/>
            </a:pPr>
            <a:endParaRPr lang="en-US" sz="2000" dirty="0"/>
          </a:p>
          <a:p>
            <a:pPr eaLnBrk="1" hangingPunct="1">
              <a:buFontTx/>
              <a:buNone/>
              <a:defRPr/>
            </a:pPr>
            <a:r>
              <a:rPr lang="en-US" sz="2000" dirty="0"/>
              <a:t>		1 V x 1 A  = 1 J/C x 1 C/s</a:t>
            </a:r>
          </a:p>
          <a:p>
            <a:pPr eaLnBrk="1" hangingPunct="1">
              <a:buFontTx/>
              <a:buNone/>
              <a:defRPr/>
            </a:pPr>
            <a:r>
              <a:rPr lang="en-US" sz="2000" dirty="0"/>
              <a:t>   			    = 1 J/s</a:t>
            </a:r>
          </a:p>
          <a:p>
            <a:pPr eaLnBrk="1" hangingPunct="1">
              <a:buFontTx/>
              <a:buNone/>
              <a:defRPr/>
            </a:pPr>
            <a:r>
              <a:rPr lang="en-US" sz="2000" dirty="0"/>
              <a:t> 			    = 1 W</a:t>
            </a:r>
          </a:p>
          <a:p>
            <a:pPr eaLnBrk="1" hangingPunct="1">
              <a:buFontTx/>
              <a:buNone/>
              <a:defRPr/>
            </a:pPr>
            <a:r>
              <a:rPr lang="en-US" sz="2000" dirty="0"/>
              <a:t>			    = Electrical Power P in watts </a:t>
            </a:r>
          </a:p>
          <a:p>
            <a:pPr eaLnBrk="1" hangingPunct="1">
              <a:buFontTx/>
              <a:buNone/>
              <a:defRPr/>
            </a:pPr>
            <a:endParaRPr lang="en-US" sz="2000" dirty="0"/>
          </a:p>
          <a:p>
            <a:pPr eaLnBrk="1" hangingPunct="1">
              <a:buFontTx/>
              <a:buNone/>
              <a:defRPr/>
            </a:pPr>
            <a:r>
              <a:rPr lang="en-US" sz="2000" dirty="0"/>
              <a:t>		Therefore:      P = V x I  Watt </a:t>
            </a:r>
          </a:p>
          <a:p>
            <a:pPr eaLnBrk="1" hangingPunct="1">
              <a:buFontTx/>
              <a:buNone/>
              <a:defRPr/>
            </a:pPr>
            <a:endParaRPr lang="en-US" sz="2000" dirty="0"/>
          </a:p>
          <a:p>
            <a:pPr marL="0" indent="0" eaLnBrk="1" hangingPunct="1">
              <a:buNone/>
              <a:defRPr/>
            </a:pPr>
            <a:r>
              <a:rPr lang="en-US" sz="2000" dirty="0"/>
              <a:t>This formula for power is always correct for instantaneous power.  In practice, it is more useful to calculate average power. When calculating average power, the above formula remains correct for DC electricity but not for AC electricity.</a:t>
            </a:r>
          </a:p>
          <a:p>
            <a:pPr eaLnBrk="1" hangingPunct="1">
              <a:buFontTx/>
              <a:buNone/>
              <a:defRPr/>
            </a:pPr>
            <a:endParaRPr lang="en-US" sz="2000" dirty="0"/>
          </a:p>
          <a:p>
            <a:pPr eaLnBrk="1" hangingPunct="1">
              <a:buFontTx/>
              <a:buNone/>
              <a:defRPr/>
            </a:pPr>
            <a:endParaRPr lang="en-US" sz="2000" dirty="0"/>
          </a:p>
          <a:p>
            <a:pPr eaLnBrk="1" hangingPunct="1">
              <a:buFontTx/>
              <a:buNone/>
              <a:defRPr/>
            </a:pPr>
            <a:r>
              <a:rPr lang="en-US" sz="2000" dirty="0"/>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8839200" cy="6553200"/>
          </a:xfrm>
          <a:prstGeom prst="rect">
            <a:avLst/>
          </a:prstGeom>
          <a:solidFill>
            <a:schemeClr val="accent1">
              <a:alpha val="7843"/>
            </a:scheme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43011" name="Rectangle 2"/>
          <p:cNvSpPr>
            <a:spLocks noGrp="1" noChangeArrowheads="1"/>
          </p:cNvSpPr>
          <p:nvPr>
            <p:ph type="title"/>
          </p:nvPr>
        </p:nvSpPr>
        <p:spPr>
          <a:xfrm>
            <a:off x="3429000" y="-1114426"/>
            <a:ext cx="8229600" cy="1143000"/>
          </a:xfrm>
        </p:spPr>
        <p:txBody>
          <a:bodyPr/>
          <a:lstStyle/>
          <a:p>
            <a:pPr eaLnBrk="1" hangingPunct="1"/>
            <a:endParaRPr lang="en-US" sz="3300" b="1"/>
          </a:p>
        </p:txBody>
      </p:sp>
      <p:sp>
        <p:nvSpPr>
          <p:cNvPr id="43012" name="Rectangle 3"/>
          <p:cNvSpPr>
            <a:spLocks noGrp="1" noChangeArrowheads="1"/>
          </p:cNvSpPr>
          <p:nvPr>
            <p:ph type="body" idx="1"/>
          </p:nvPr>
        </p:nvSpPr>
        <p:spPr>
          <a:xfrm>
            <a:off x="152400" y="152400"/>
            <a:ext cx="8839200" cy="6553200"/>
          </a:xfrm>
          <a:solidFill>
            <a:schemeClr val="bg1">
              <a:alpha val="70195"/>
            </a:schemeClr>
          </a:solidFill>
        </p:spPr>
        <p:txBody>
          <a:bodyPr/>
          <a:lstStyle/>
          <a:p>
            <a:pPr eaLnBrk="1" hangingPunct="1">
              <a:buFontTx/>
              <a:buNone/>
            </a:pPr>
            <a:r>
              <a:rPr lang="en-US" sz="2000"/>
              <a:t>    </a:t>
            </a:r>
          </a:p>
          <a:p>
            <a:pPr algn="ctr" eaLnBrk="1" hangingPunct="1">
              <a:buFontTx/>
              <a:buNone/>
            </a:pPr>
            <a:r>
              <a:rPr lang="en-US" sz="2400" b="1"/>
              <a:t>Direct Current (DC)</a:t>
            </a:r>
            <a:endParaRPr lang="en-US" sz="2400"/>
          </a:p>
          <a:p>
            <a:pPr eaLnBrk="1" hangingPunct="1">
              <a:buFontTx/>
              <a:buNone/>
            </a:pPr>
            <a:endParaRPr lang="en-US" sz="2000"/>
          </a:p>
          <a:p>
            <a:pPr eaLnBrk="1" hangingPunct="1">
              <a:buFontTx/>
              <a:buNone/>
            </a:pPr>
            <a:endParaRPr lang="en-US" sz="2000"/>
          </a:p>
          <a:p>
            <a:pPr eaLnBrk="1" hangingPunct="1">
              <a:buFontTx/>
              <a:buNone/>
            </a:pPr>
            <a:endParaRPr lang="en-US" sz="2000"/>
          </a:p>
          <a:p>
            <a:pPr eaLnBrk="1" hangingPunct="1">
              <a:buFontTx/>
              <a:buNone/>
            </a:pPr>
            <a:endParaRPr lang="en-US" sz="2000"/>
          </a:p>
          <a:p>
            <a:pPr eaLnBrk="1" hangingPunct="1">
              <a:buFontTx/>
              <a:buNone/>
            </a:pPr>
            <a:endParaRPr lang="en-US" sz="2000"/>
          </a:p>
          <a:p>
            <a:pPr eaLnBrk="1" hangingPunct="1">
              <a:buFontTx/>
              <a:buNone/>
            </a:pPr>
            <a:r>
              <a:rPr lang="en-US" sz="2000"/>
              <a:t>	If the flow of electrons flows steadily always in one direction, the resulting current is referred to as Direct Current, or DC current.</a:t>
            </a:r>
          </a:p>
          <a:p>
            <a:pPr eaLnBrk="1" hangingPunct="1">
              <a:buFontTx/>
              <a:buNone/>
            </a:pPr>
            <a:endParaRPr lang="en-US" sz="2000"/>
          </a:p>
          <a:p>
            <a:pPr eaLnBrk="1" hangingPunct="1">
              <a:buFontTx/>
              <a:buNone/>
            </a:pPr>
            <a:r>
              <a:rPr lang="en-US" sz="2000"/>
              <a:t>	The voltage from a battery produces a Direct Current.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88392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5" name="Rectangle 3"/>
          <p:cNvSpPr>
            <a:spLocks noGrp="1" noChangeArrowheads="1"/>
          </p:cNvSpPr>
          <p:nvPr>
            <p:ph type="body" idx="1"/>
          </p:nvPr>
        </p:nvSpPr>
        <p:spPr>
          <a:xfrm>
            <a:off x="152400" y="152400"/>
            <a:ext cx="8763000" cy="6553200"/>
          </a:xfrm>
          <a:solidFill>
            <a:schemeClr val="bg1">
              <a:alpha val="67842"/>
            </a:schemeClr>
          </a:solidFill>
        </p:spPr>
        <p:txBody>
          <a:bodyPr/>
          <a:lstStyle/>
          <a:p>
            <a:pPr eaLnBrk="1" hangingPunct="1">
              <a:lnSpc>
                <a:spcPct val="80000"/>
              </a:lnSpc>
              <a:buFontTx/>
              <a:buNone/>
            </a:pPr>
            <a:r>
              <a:rPr lang="en-US" sz="2000"/>
              <a:t>    </a:t>
            </a:r>
          </a:p>
          <a:p>
            <a:pPr algn="ctr" eaLnBrk="1" hangingPunct="1">
              <a:lnSpc>
                <a:spcPct val="80000"/>
              </a:lnSpc>
              <a:buFontTx/>
              <a:buNone/>
            </a:pPr>
            <a:r>
              <a:rPr lang="en-US" sz="2800" b="1"/>
              <a:t>Alternating Current (AC)</a:t>
            </a:r>
            <a:endParaRPr lang="en-US" sz="2800"/>
          </a:p>
          <a:p>
            <a:pPr eaLnBrk="1" hangingPunct="1">
              <a:lnSpc>
                <a:spcPct val="80000"/>
              </a:lnSpc>
              <a:buFontTx/>
              <a:buNone/>
            </a:pPr>
            <a:endParaRPr lang="en-US" sz="2000"/>
          </a:p>
          <a:p>
            <a:pPr eaLnBrk="1" hangingPunct="1">
              <a:lnSpc>
                <a:spcPct val="80000"/>
              </a:lnSpc>
              <a:buFontTx/>
              <a:buNone/>
            </a:pPr>
            <a:endParaRPr lang="en-US" sz="2000"/>
          </a:p>
          <a:p>
            <a:pPr eaLnBrk="1" hangingPunct="1">
              <a:lnSpc>
                <a:spcPct val="80000"/>
              </a:lnSpc>
              <a:buFontTx/>
              <a:buNone/>
            </a:pPr>
            <a:endParaRPr lang="en-US" sz="2000"/>
          </a:p>
          <a:p>
            <a:pPr eaLnBrk="1" hangingPunct="1">
              <a:lnSpc>
                <a:spcPct val="80000"/>
              </a:lnSpc>
              <a:buFontTx/>
              <a:buNone/>
            </a:pPr>
            <a:r>
              <a:rPr lang="en-US" sz="2000"/>
              <a:t>	</a:t>
            </a:r>
          </a:p>
          <a:p>
            <a:pPr eaLnBrk="1" hangingPunct="1">
              <a:lnSpc>
                <a:spcPct val="80000"/>
              </a:lnSpc>
              <a:buFontTx/>
              <a:buNone/>
            </a:pPr>
            <a:r>
              <a:rPr lang="en-US" sz="2000"/>
              <a:t>	If electrons in a conductor flow back and forth in periodic cycles, the resulting current is called “Alternating Current”. In North America, electric generators generate alternating currents  that flow back and forth 60 times per second and a voltage that goes up and down at the same frequency. In technical terms, we say that the frequency of the current, and voltage, is 60 Cycles/s or 60 Hz (Hertz)</a:t>
            </a:r>
          </a:p>
          <a:p>
            <a:pPr eaLnBrk="1" hangingPunct="1">
              <a:lnSpc>
                <a:spcPct val="80000"/>
              </a:lnSpc>
              <a:buFontTx/>
              <a:buNone/>
            </a:pPr>
            <a:endParaRPr lang="en-US" sz="2000"/>
          </a:p>
          <a:p>
            <a:pPr eaLnBrk="1" hangingPunct="1">
              <a:lnSpc>
                <a:spcPct val="80000"/>
              </a:lnSpc>
              <a:buFontTx/>
              <a:buNone/>
            </a:pPr>
            <a:r>
              <a:rPr lang="en-US" sz="2000"/>
              <a:t>    The Hz was named in honor of German physicist Heinrich Rudolf Hertz</a:t>
            </a:r>
            <a:r>
              <a:rPr lang="en-US" sz="1600"/>
              <a:t> </a:t>
            </a:r>
            <a:r>
              <a:rPr lang="en-US" sz="2000"/>
              <a:t>(1857 – 1894).</a:t>
            </a:r>
            <a:r>
              <a:rPr lang="en-US" sz="1600"/>
              <a:t>  </a:t>
            </a:r>
            <a:endParaRPr lang="en-US" sz="2000"/>
          </a:p>
          <a:p>
            <a:pPr eaLnBrk="1" hangingPunct="1">
              <a:lnSpc>
                <a:spcPct val="80000"/>
              </a:lnSpc>
              <a:buFontTx/>
              <a:buNone/>
            </a:pPr>
            <a:endParaRPr lang="en-US" sz="200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73052"/>
            <a:ext cx="8763000" cy="653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59" name="Rectangle 12"/>
          <p:cNvSpPr>
            <a:spLocks noGrp="1" noChangeArrowheads="1"/>
          </p:cNvSpPr>
          <p:nvPr>
            <p:ph type="body" sz="half" idx="1"/>
          </p:nvPr>
        </p:nvSpPr>
        <p:spPr>
          <a:xfrm>
            <a:off x="228600" y="1905000"/>
            <a:ext cx="4383088" cy="3657600"/>
          </a:xfrm>
          <a:solidFill>
            <a:schemeClr val="bg1">
              <a:alpha val="70195"/>
            </a:schemeClr>
          </a:solidFill>
        </p:spPr>
        <p:txBody>
          <a:bodyPr/>
          <a:lstStyle/>
          <a:p>
            <a:pPr eaLnBrk="1" hangingPunct="1">
              <a:lnSpc>
                <a:spcPct val="80000"/>
              </a:lnSpc>
              <a:buFontTx/>
              <a:buNone/>
            </a:pPr>
            <a:r>
              <a:rPr lang="en-US" sz="1800"/>
              <a:t>	Speed = Distance / Time (miles/Hr)</a:t>
            </a:r>
          </a:p>
          <a:p>
            <a:pPr eaLnBrk="1" hangingPunct="1">
              <a:lnSpc>
                <a:spcPct val="80000"/>
              </a:lnSpc>
              <a:buFontTx/>
              <a:buNone/>
            </a:pPr>
            <a:endParaRPr lang="en-US" sz="1800"/>
          </a:p>
          <a:p>
            <a:pPr eaLnBrk="1" hangingPunct="1">
              <a:lnSpc>
                <a:spcPct val="80000"/>
              </a:lnSpc>
              <a:buFontTx/>
              <a:buNone/>
            </a:pPr>
            <a:r>
              <a:rPr lang="en-US" sz="1800"/>
              <a:t>	Distance = Speed </a:t>
            </a:r>
            <a:r>
              <a:rPr lang="en-US" sz="1800" b="1" baseline="30000"/>
              <a:t>.</a:t>
            </a:r>
            <a:r>
              <a:rPr lang="en-US" sz="1800"/>
              <a:t> Time (miles)</a:t>
            </a:r>
          </a:p>
          <a:p>
            <a:pPr eaLnBrk="1" hangingPunct="1">
              <a:lnSpc>
                <a:spcPct val="80000"/>
              </a:lnSpc>
              <a:buFontTx/>
              <a:buNone/>
            </a:pPr>
            <a:endParaRPr lang="en-US" sz="1800"/>
          </a:p>
          <a:p>
            <a:pPr eaLnBrk="1" hangingPunct="1">
              <a:lnSpc>
                <a:spcPct val="80000"/>
              </a:lnSpc>
              <a:buFontTx/>
              <a:buNone/>
            </a:pPr>
            <a:r>
              <a:rPr lang="en-US" sz="1800"/>
              <a:t>    	Speed can be measured only instantaneously. </a:t>
            </a:r>
          </a:p>
          <a:p>
            <a:pPr eaLnBrk="1" hangingPunct="1">
              <a:lnSpc>
                <a:spcPct val="80000"/>
              </a:lnSpc>
              <a:buFontTx/>
              <a:buNone/>
            </a:pPr>
            <a:endParaRPr lang="en-US" sz="1800"/>
          </a:p>
          <a:p>
            <a:pPr eaLnBrk="1" hangingPunct="1">
              <a:lnSpc>
                <a:spcPct val="80000"/>
              </a:lnSpc>
              <a:buFontTx/>
              <a:buNone/>
            </a:pPr>
            <a:r>
              <a:rPr lang="en-US" sz="1800"/>
              <a:t>	Distance can be measured only over a period of time.</a:t>
            </a:r>
          </a:p>
          <a:p>
            <a:pPr eaLnBrk="1" hangingPunct="1">
              <a:lnSpc>
                <a:spcPct val="80000"/>
              </a:lnSpc>
              <a:buFontTx/>
              <a:buNone/>
            </a:pPr>
            <a:endParaRPr lang="en-US" sz="1800"/>
          </a:p>
          <a:p>
            <a:pPr eaLnBrk="1" hangingPunct="1">
              <a:lnSpc>
                <a:spcPct val="80000"/>
              </a:lnSpc>
              <a:buFontTx/>
              <a:buNone/>
            </a:pPr>
            <a:r>
              <a:rPr lang="en-US" sz="1800"/>
              <a:t>	Driver uses speed (Miles/Hr) to operate car. Distance (Miles) is used for “after the fact” analysis. </a:t>
            </a:r>
          </a:p>
        </p:txBody>
      </p:sp>
      <p:sp>
        <p:nvSpPr>
          <p:cNvPr id="45060" name="Rectangle 13"/>
          <p:cNvSpPr>
            <a:spLocks noGrp="1" noChangeArrowheads="1"/>
          </p:cNvSpPr>
          <p:nvPr>
            <p:ph type="body" sz="half" idx="2"/>
          </p:nvPr>
        </p:nvSpPr>
        <p:spPr>
          <a:xfrm>
            <a:off x="4608515" y="1905000"/>
            <a:ext cx="4383088" cy="3657600"/>
          </a:xfrm>
          <a:solidFill>
            <a:schemeClr val="bg1">
              <a:alpha val="70195"/>
            </a:schemeClr>
          </a:solidFill>
        </p:spPr>
        <p:txBody>
          <a:bodyPr/>
          <a:lstStyle/>
          <a:p>
            <a:pPr eaLnBrk="1" hangingPunct="1">
              <a:lnSpc>
                <a:spcPct val="80000"/>
              </a:lnSpc>
              <a:buFontTx/>
              <a:buNone/>
            </a:pPr>
            <a:r>
              <a:rPr lang="en-US" sz="1800"/>
              <a:t>	Power = Energy/ Time (J/S or W )</a:t>
            </a:r>
          </a:p>
          <a:p>
            <a:pPr eaLnBrk="1" hangingPunct="1">
              <a:lnSpc>
                <a:spcPct val="80000"/>
              </a:lnSpc>
              <a:buFontTx/>
              <a:buNone/>
            </a:pPr>
            <a:endParaRPr lang="en-US" sz="1800"/>
          </a:p>
          <a:p>
            <a:pPr eaLnBrk="1" hangingPunct="1">
              <a:lnSpc>
                <a:spcPct val="80000"/>
              </a:lnSpc>
              <a:buFontTx/>
              <a:buNone/>
            </a:pPr>
            <a:r>
              <a:rPr lang="en-US" sz="1800"/>
              <a:t>	Energy = Power </a:t>
            </a:r>
            <a:r>
              <a:rPr lang="en-US" sz="1800" b="1" baseline="30000"/>
              <a:t>.</a:t>
            </a:r>
            <a:r>
              <a:rPr lang="en-US" sz="1800"/>
              <a:t>Time (J or W-S)</a:t>
            </a:r>
          </a:p>
          <a:p>
            <a:pPr eaLnBrk="1" hangingPunct="1">
              <a:lnSpc>
                <a:spcPct val="80000"/>
              </a:lnSpc>
              <a:buFontTx/>
              <a:buNone/>
            </a:pPr>
            <a:endParaRPr lang="en-US" sz="1800"/>
          </a:p>
          <a:p>
            <a:pPr eaLnBrk="1" hangingPunct="1">
              <a:lnSpc>
                <a:spcPct val="80000"/>
              </a:lnSpc>
              <a:buFontTx/>
              <a:buNone/>
            </a:pPr>
            <a:r>
              <a:rPr lang="en-US" sz="1800"/>
              <a:t> 	Power can be measured only instantaneously</a:t>
            </a:r>
          </a:p>
          <a:p>
            <a:pPr eaLnBrk="1" hangingPunct="1">
              <a:lnSpc>
                <a:spcPct val="80000"/>
              </a:lnSpc>
              <a:buFontTx/>
              <a:buNone/>
            </a:pPr>
            <a:endParaRPr lang="en-US" sz="1800"/>
          </a:p>
          <a:p>
            <a:pPr eaLnBrk="1" hangingPunct="1">
              <a:lnSpc>
                <a:spcPct val="80000"/>
              </a:lnSpc>
              <a:buFontTx/>
              <a:buNone/>
            </a:pPr>
            <a:r>
              <a:rPr lang="en-US" sz="1800"/>
              <a:t>  	Energy can be measure only over a period of time</a:t>
            </a:r>
          </a:p>
          <a:p>
            <a:pPr eaLnBrk="1" hangingPunct="1">
              <a:lnSpc>
                <a:spcPct val="80000"/>
              </a:lnSpc>
              <a:buFontTx/>
              <a:buNone/>
            </a:pPr>
            <a:endParaRPr lang="en-US" sz="1800"/>
          </a:p>
          <a:p>
            <a:pPr eaLnBrk="1" hangingPunct="1">
              <a:lnSpc>
                <a:spcPct val="80000"/>
              </a:lnSpc>
              <a:buFontTx/>
              <a:buNone/>
            </a:pPr>
            <a:r>
              <a:rPr lang="en-US" sz="1800"/>
              <a:t>	Operator uses Power (MW) to operate system. Energy is used for “after the fact” analysis. </a:t>
            </a:r>
          </a:p>
          <a:p>
            <a:pPr eaLnBrk="1" hangingPunct="1">
              <a:lnSpc>
                <a:spcPct val="80000"/>
              </a:lnSpc>
              <a:buFontTx/>
              <a:buNone/>
            </a:pPr>
            <a:endParaRPr lang="en-US" sz="1800"/>
          </a:p>
        </p:txBody>
      </p:sp>
      <p:sp>
        <p:nvSpPr>
          <p:cNvPr id="45061" name="Rectangle 12"/>
          <p:cNvSpPr txBox="1">
            <a:spLocks noChangeArrowheads="1"/>
          </p:cNvSpPr>
          <p:nvPr/>
        </p:nvSpPr>
        <p:spPr bwMode="auto">
          <a:xfrm>
            <a:off x="228604" y="268290"/>
            <a:ext cx="8759825" cy="1636714"/>
          </a:xfrm>
          <a:prstGeom prst="rect">
            <a:avLst/>
          </a:prstGeom>
          <a:solidFill>
            <a:schemeClr val="bg1">
              <a:alpha val="7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t>	</a:t>
            </a:r>
            <a:r>
              <a:rPr lang="en-US" sz="3600" b="1"/>
              <a:t> Analogy for Power and Energy</a:t>
            </a:r>
          </a:p>
          <a:p>
            <a:pPr eaLnBrk="1" hangingPunct="1">
              <a:lnSpc>
                <a:spcPct val="80000"/>
              </a:lnSpc>
              <a:spcBef>
                <a:spcPct val="20000"/>
              </a:spcBef>
            </a:pPr>
            <a:endParaRPr lang="en-US"/>
          </a:p>
          <a:p>
            <a:pPr eaLnBrk="1" hangingPunct="1">
              <a:lnSpc>
                <a:spcPct val="80000"/>
              </a:lnSpc>
              <a:spcBef>
                <a:spcPct val="20000"/>
              </a:spcBef>
            </a:pPr>
            <a:r>
              <a:rPr lang="en-US"/>
              <a:t>     </a:t>
            </a:r>
            <a:r>
              <a:rPr lang="en-US" sz="2000" b="1"/>
              <a:t>The Speedometer in a car measures Speed . The Odometer measure Distance travelled </a:t>
            </a:r>
          </a:p>
          <a:p>
            <a:pPr eaLnBrk="1" hangingPunct="1">
              <a:lnSpc>
                <a:spcPct val="80000"/>
              </a:lnSpc>
              <a:spcBef>
                <a:spcPct val="20000"/>
              </a:spcBef>
            </a:pPr>
            <a:endParaRPr lang="en-US"/>
          </a:p>
        </p:txBody>
      </p:sp>
      <p:sp>
        <p:nvSpPr>
          <p:cNvPr id="9" name="Rectangle 12"/>
          <p:cNvSpPr txBox="1">
            <a:spLocks noChangeArrowheads="1"/>
          </p:cNvSpPr>
          <p:nvPr/>
        </p:nvSpPr>
        <p:spPr bwMode="auto">
          <a:xfrm>
            <a:off x="228600" y="5562602"/>
            <a:ext cx="8763000" cy="1243013"/>
          </a:xfrm>
          <a:prstGeom prst="rect">
            <a:avLst/>
          </a:prstGeom>
          <a:solidFill>
            <a:schemeClr val="bg1">
              <a:alpha val="70000"/>
            </a:schemeClr>
          </a:solidFill>
          <a:ln>
            <a:noFill/>
            <a:miter lim="800000"/>
            <a:headEnd/>
            <a:tailEnd/>
          </a:ln>
          <a:effectLst/>
        </p:spPr>
        <p:txBody>
          <a:bodyPr lIns="91440" tIns="45720" rIns="91440" bIns="45720"/>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1800">
                <a:solidFill>
                  <a:schemeClr val="tx1"/>
                </a:solidFill>
                <a:latin typeface="+mn-lt"/>
              </a:defRPr>
            </a:lvl4pPr>
            <a:lvl5pPr marL="2057400" indent="-228600" algn="l" rtl="0" eaLnBrk="0" fontAlgn="base" hangingPunct="0">
              <a:spcBef>
                <a:spcPct val="20000"/>
              </a:spcBef>
              <a:spcAft>
                <a:spcPct val="0"/>
              </a:spcAft>
              <a:buChar char="»"/>
              <a:defRPr sz="1800">
                <a:solidFill>
                  <a:schemeClr val="tx1"/>
                </a:solidFill>
                <a:latin typeface="+mn-lt"/>
              </a:defRPr>
            </a:lvl5pPr>
            <a:lvl6pPr marL="2514600" indent="-228600" algn="l" rtl="0" fontAlgn="base">
              <a:spcBef>
                <a:spcPct val="20000"/>
              </a:spcBef>
              <a:spcAft>
                <a:spcPct val="0"/>
              </a:spcAft>
              <a:buChar char="»"/>
              <a:defRPr sz="1800">
                <a:solidFill>
                  <a:schemeClr val="tx1"/>
                </a:solidFill>
                <a:latin typeface="+mn-lt"/>
              </a:defRPr>
            </a:lvl6pPr>
            <a:lvl7pPr marL="2971800" indent="-228600" algn="l" rtl="0" fontAlgn="base">
              <a:spcBef>
                <a:spcPct val="20000"/>
              </a:spcBef>
              <a:spcAft>
                <a:spcPct val="0"/>
              </a:spcAft>
              <a:buChar char="»"/>
              <a:defRPr sz="1800">
                <a:solidFill>
                  <a:schemeClr val="tx1"/>
                </a:solidFill>
                <a:latin typeface="+mn-lt"/>
              </a:defRPr>
            </a:lvl7pPr>
            <a:lvl8pPr marL="3429000" indent="-228600" algn="l" rtl="0" fontAlgn="base">
              <a:spcBef>
                <a:spcPct val="20000"/>
              </a:spcBef>
              <a:spcAft>
                <a:spcPct val="0"/>
              </a:spcAft>
              <a:buChar char="»"/>
              <a:defRPr sz="1800">
                <a:solidFill>
                  <a:schemeClr val="tx1"/>
                </a:solidFill>
                <a:latin typeface="+mn-lt"/>
              </a:defRPr>
            </a:lvl8pPr>
            <a:lvl9pPr marL="3886200" indent="-228600" algn="l" rtl="0" fontAlgn="base">
              <a:spcBef>
                <a:spcPct val="20000"/>
              </a:spcBef>
              <a:spcAft>
                <a:spcPct val="0"/>
              </a:spcAft>
              <a:buChar char="»"/>
              <a:defRPr sz="1800">
                <a:solidFill>
                  <a:schemeClr val="tx1"/>
                </a:solidFill>
                <a:latin typeface="+mn-lt"/>
              </a:defRPr>
            </a:lvl9pPr>
          </a:lstStyle>
          <a:p>
            <a:pPr marL="0" indent="0" eaLnBrk="1" hangingPunct="1">
              <a:buNone/>
              <a:defRPr/>
            </a:pPr>
            <a:endParaRPr lang="en-US" sz="1800" dirty="0"/>
          </a:p>
          <a:p>
            <a:pPr marL="0" indent="0" eaLnBrk="1" hangingPunct="1">
              <a:buNone/>
              <a:defRPr/>
            </a:pPr>
            <a:r>
              <a:rPr lang="en-US" sz="1800" dirty="0"/>
              <a:t>       </a:t>
            </a:r>
            <a:r>
              <a:rPr lang="en-US" sz="2000" b="1" dirty="0"/>
              <a:t>Speed is analogous to Power.  Distance is analogous to Energy</a:t>
            </a:r>
          </a:p>
          <a:p>
            <a:pPr eaLnBrk="1" hangingPunct="1">
              <a:spcBef>
                <a:spcPct val="50000"/>
              </a:spcBef>
              <a:defRPr/>
            </a:pPr>
            <a:endParaRPr lang="en-US" sz="1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228600" y="228600"/>
            <a:ext cx="8763000" cy="6400800"/>
          </a:xfrm>
          <a:solidFill>
            <a:schemeClr val="bg1">
              <a:alpha val="76000"/>
            </a:schemeClr>
          </a:solidFill>
        </p:spPr>
        <p:txBody>
          <a:bodyPr/>
          <a:lstStyle/>
          <a:p>
            <a:pPr marL="0" indent="0" algn="ctr">
              <a:buNone/>
            </a:pPr>
            <a:r>
              <a:rPr lang="en-US" sz="2800" b="1" dirty="0" smtClean="0"/>
              <a:t>Fundamental Concepts</a:t>
            </a:r>
          </a:p>
          <a:p>
            <a:pPr marL="0" indent="0" algn="ctr">
              <a:buNone/>
            </a:pPr>
            <a:endParaRPr lang="en-US" sz="2000" dirty="0"/>
          </a:p>
          <a:p>
            <a:pPr marL="0" indent="0">
              <a:buNone/>
            </a:pPr>
            <a:r>
              <a:rPr lang="en-US" sz="2000" dirty="0" smtClean="0"/>
              <a:t>Energy </a:t>
            </a:r>
            <a:r>
              <a:rPr lang="en-US" sz="2000" dirty="0"/>
              <a:t>is a concept  </a:t>
            </a:r>
            <a:r>
              <a:rPr lang="en-US" sz="2000" dirty="0" smtClean="0"/>
              <a:t>created by physicists </a:t>
            </a:r>
            <a:r>
              <a:rPr lang="en-US" sz="2000" dirty="0"/>
              <a:t>to quantify that “something” that is required in nature to do things such as boiling water, turning a wheel, </a:t>
            </a:r>
            <a:r>
              <a:rPr lang="en-US" sz="2000" dirty="0" smtClean="0"/>
              <a:t>lifting </a:t>
            </a:r>
            <a:r>
              <a:rPr lang="en-US" sz="2000" dirty="0"/>
              <a:t>a </a:t>
            </a:r>
            <a:r>
              <a:rPr lang="en-US" sz="2000" dirty="0" smtClean="0"/>
              <a:t>book, moving a rock, and so on.</a:t>
            </a:r>
            <a:endParaRPr lang="en-US" sz="2000" dirty="0"/>
          </a:p>
          <a:p>
            <a:pPr marL="0" indent="0">
              <a:buNone/>
            </a:pPr>
            <a:r>
              <a:rPr lang="en-US" sz="2000" dirty="0" smtClean="0"/>
              <a:t>The model for measuring Energy is based on the following concepts:</a:t>
            </a:r>
          </a:p>
          <a:p>
            <a:pPr marL="0" indent="0">
              <a:buNone/>
            </a:pPr>
            <a:r>
              <a:rPr lang="en-US" sz="2000" dirty="0" smtClean="0"/>
              <a:t>1.	</a:t>
            </a:r>
            <a:r>
              <a:rPr lang="en-US" sz="2000" b="1" dirty="0" smtClean="0"/>
              <a:t>Energy</a:t>
            </a:r>
            <a:r>
              <a:rPr lang="en-US" sz="2000" dirty="0" smtClean="0"/>
              <a:t> is the ability for doing </a:t>
            </a:r>
            <a:r>
              <a:rPr lang="en-US" sz="2000" b="1" dirty="0" smtClean="0"/>
              <a:t>Work</a:t>
            </a:r>
            <a:r>
              <a:rPr lang="en-US" sz="2000" dirty="0" smtClean="0"/>
              <a:t>. </a:t>
            </a:r>
          </a:p>
          <a:p>
            <a:pPr marL="0" indent="0">
              <a:buNone/>
            </a:pPr>
            <a:r>
              <a:rPr lang="en-US" sz="2000" dirty="0" smtClean="0"/>
              <a:t>2.</a:t>
            </a:r>
            <a:r>
              <a:rPr lang="en-US" sz="2000" b="1" dirty="0"/>
              <a:t> </a:t>
            </a:r>
            <a:r>
              <a:rPr lang="en-US" sz="2000" b="1" dirty="0" smtClean="0"/>
              <a:t>	Work</a:t>
            </a:r>
            <a:r>
              <a:rPr lang="en-US" sz="2000" dirty="0"/>
              <a:t> i</a:t>
            </a:r>
            <a:r>
              <a:rPr lang="en-US" sz="2000" dirty="0" smtClean="0"/>
              <a:t>s </a:t>
            </a:r>
            <a:r>
              <a:rPr lang="en-US" sz="2000" dirty="0"/>
              <a:t>done upon </a:t>
            </a:r>
            <a:r>
              <a:rPr lang="en-US" sz="2000" dirty="0" smtClean="0"/>
              <a:t>an </a:t>
            </a:r>
            <a:r>
              <a:rPr lang="en-US" sz="2000" dirty="0"/>
              <a:t>object </a:t>
            </a:r>
            <a:r>
              <a:rPr lang="en-US" sz="2000" dirty="0" smtClean="0"/>
              <a:t> if </a:t>
            </a:r>
            <a:r>
              <a:rPr lang="en-US" sz="2000" dirty="0"/>
              <a:t>a </a:t>
            </a:r>
            <a:r>
              <a:rPr lang="en-US" sz="2000" b="1" dirty="0" smtClean="0"/>
              <a:t>Force</a:t>
            </a:r>
            <a:r>
              <a:rPr lang="en-US" sz="2000" dirty="0" smtClean="0"/>
              <a:t> acting on it causes it to </a:t>
            </a:r>
            <a:r>
              <a:rPr lang="en-US" sz="2000" dirty="0" smtClean="0"/>
              <a:t>be 	displaced</a:t>
            </a:r>
            <a:r>
              <a:rPr lang="en-US" sz="2000" dirty="0" smtClean="0"/>
              <a:t>.</a:t>
            </a:r>
          </a:p>
          <a:p>
            <a:pPr marL="0" indent="0">
              <a:buNone/>
            </a:pPr>
            <a:r>
              <a:rPr lang="en-US" sz="2000" dirty="0" smtClean="0"/>
              <a:t>3.	Intuitively, a </a:t>
            </a:r>
            <a:r>
              <a:rPr lang="en-US" sz="2000" b="1" dirty="0" smtClean="0"/>
              <a:t>Force</a:t>
            </a:r>
            <a:r>
              <a:rPr lang="en-US" sz="2000" dirty="0" smtClean="0"/>
              <a:t> is a push or pull on an object. In physics it is 	given body by Newton’s second law of motion that states :</a:t>
            </a:r>
          </a:p>
          <a:p>
            <a:pPr marL="0" indent="0">
              <a:buNone/>
            </a:pPr>
            <a:r>
              <a:rPr lang="en-US" sz="2000" dirty="0"/>
              <a:t>	</a:t>
            </a:r>
            <a:r>
              <a:rPr lang="en-US" sz="2000" dirty="0" smtClean="0"/>
              <a:t>	F = ma</a:t>
            </a:r>
          </a:p>
          <a:p>
            <a:pPr marL="0" indent="0">
              <a:buNone/>
            </a:pPr>
            <a:r>
              <a:rPr lang="en-US" sz="2000" b="1" dirty="0" smtClean="0"/>
              <a:t>	</a:t>
            </a:r>
            <a:r>
              <a:rPr lang="en-US" sz="2000" dirty="0"/>
              <a:t>U</a:t>
            </a:r>
            <a:r>
              <a:rPr lang="en-US" sz="2000" dirty="0" smtClean="0"/>
              <a:t>sing the </a:t>
            </a:r>
            <a:r>
              <a:rPr lang="en-US" sz="2000" dirty="0" err="1" smtClean="0"/>
              <a:t>MKS</a:t>
            </a:r>
            <a:r>
              <a:rPr lang="en-US" sz="2000" dirty="0"/>
              <a:t> </a:t>
            </a:r>
            <a:r>
              <a:rPr lang="en-US" sz="2000" dirty="0" smtClean="0"/>
              <a:t>(metric) system of measurement: </a:t>
            </a:r>
          </a:p>
          <a:p>
            <a:pPr marL="0" indent="0">
              <a:buNone/>
            </a:pPr>
            <a:r>
              <a:rPr lang="en-US" sz="2000" dirty="0" smtClean="0"/>
              <a:t>		F = Force measured in </a:t>
            </a:r>
            <a:r>
              <a:rPr lang="en-US" sz="2000" dirty="0" err="1" smtClean="0"/>
              <a:t>Newtons</a:t>
            </a:r>
            <a:r>
              <a:rPr lang="en-US" sz="2000" dirty="0" smtClean="0"/>
              <a:t> (N)</a:t>
            </a:r>
          </a:p>
          <a:p>
            <a:pPr marL="0" indent="0">
              <a:buNone/>
            </a:pPr>
            <a:r>
              <a:rPr lang="en-US" sz="2000" dirty="0"/>
              <a:t>	</a:t>
            </a:r>
            <a:r>
              <a:rPr lang="en-US" sz="2000" dirty="0" smtClean="0"/>
              <a:t>	m = Mass measured in Kilograms (Kg) </a:t>
            </a:r>
          </a:p>
          <a:p>
            <a:pPr marL="0" indent="0">
              <a:buNone/>
            </a:pPr>
            <a:r>
              <a:rPr lang="en-US" sz="2000" dirty="0"/>
              <a:t>	</a:t>
            </a:r>
            <a:r>
              <a:rPr lang="en-US" sz="2000" dirty="0" smtClean="0"/>
              <a:t>	a = acceleration in Meter per Second squared (M/</a:t>
            </a:r>
            <a:r>
              <a:rPr lang="en-US" sz="2000" dirty="0" err="1" smtClean="0"/>
              <a:t>S</a:t>
            </a:r>
            <a:r>
              <a:rPr lang="en-US" sz="2000" baseline="30000" dirty="0" err="1" smtClean="0"/>
              <a:t>2</a:t>
            </a:r>
            <a:r>
              <a:rPr lang="en-US" sz="2000" dirty="0" smtClean="0"/>
              <a:t>)</a:t>
            </a:r>
            <a:endParaRPr lang="en-US" sz="2000" dirty="0" smtClean="0"/>
          </a:p>
          <a:p>
            <a:pPr marL="0" indent="0">
              <a:buNone/>
            </a:pPr>
            <a:r>
              <a:rPr lang="en-US" sz="2000" dirty="0" smtClean="0"/>
              <a:t>Accordingly, a Newton has the dimensions of   Kg M / </a:t>
            </a:r>
            <a:r>
              <a:rPr lang="en-US" sz="2000" dirty="0" err="1" smtClean="0"/>
              <a:t>S</a:t>
            </a:r>
            <a:r>
              <a:rPr lang="en-US" sz="2000" baseline="30000" dirty="0" err="1" smtClean="0"/>
              <a:t>2</a:t>
            </a:r>
            <a:endParaRPr lang="en-US" sz="2000" baseline="30000" dirty="0" smtClean="0"/>
          </a:p>
          <a:p>
            <a:pPr marL="0" indent="0">
              <a:buNone/>
            </a:pPr>
            <a:r>
              <a:rPr lang="en-US" sz="2000" dirty="0"/>
              <a:t>	</a:t>
            </a:r>
            <a:r>
              <a:rPr lang="en-US" sz="2000" dirty="0" smtClean="0"/>
              <a:t>	</a:t>
            </a:r>
          </a:p>
          <a:p>
            <a:pPr marL="0" indent="0">
              <a:buNone/>
            </a:pPr>
            <a:r>
              <a:rPr lang="en-US" sz="2000" dirty="0" smtClean="0"/>
              <a:t> </a:t>
            </a:r>
          </a:p>
          <a:p>
            <a:pPr marL="0" indent="0">
              <a:buNone/>
            </a:pPr>
            <a:endParaRPr lang="en-US" sz="2000" dirty="0" smtClean="0"/>
          </a:p>
          <a:p>
            <a:pPr marL="0" indent="0">
              <a:buNone/>
            </a:pPr>
            <a:r>
              <a:rPr lang="en-US" sz="2000" dirty="0" smtClean="0"/>
              <a:t>  </a:t>
            </a:r>
            <a:endParaRPr lang="en-US" sz="2000" dirty="0"/>
          </a:p>
        </p:txBody>
      </p:sp>
    </p:spTree>
    <p:extLst>
      <p:ext uri="{BB962C8B-B14F-4D97-AF65-F5344CB8AC3E}">
        <p14:creationId xmlns:p14="http://schemas.microsoft.com/office/powerpoint/2010/main" val="327030494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
            <a:ext cx="9144000" cy="6878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3" name="Rectangle 3"/>
          <p:cNvSpPr>
            <a:spLocks noGrp="1" noChangeArrowheads="1"/>
          </p:cNvSpPr>
          <p:nvPr>
            <p:ph type="body" idx="1"/>
          </p:nvPr>
        </p:nvSpPr>
        <p:spPr>
          <a:xfrm>
            <a:off x="0" y="0"/>
            <a:ext cx="9144000" cy="6858000"/>
          </a:xfrm>
          <a:solidFill>
            <a:schemeClr val="bg1">
              <a:alpha val="79999"/>
            </a:schemeClr>
          </a:solidFill>
        </p:spPr>
        <p:txBody>
          <a:bodyPr/>
          <a:lstStyle/>
          <a:p>
            <a:pPr algn="ctr" eaLnBrk="1" hangingPunct="1">
              <a:lnSpc>
                <a:spcPct val="80000"/>
              </a:lnSpc>
              <a:buFontTx/>
              <a:buNone/>
            </a:pPr>
            <a:r>
              <a:rPr lang="en-US" sz="2800" b="1"/>
              <a:t>Measurement of Electricity</a:t>
            </a:r>
          </a:p>
          <a:p>
            <a:pPr eaLnBrk="1" hangingPunct="1">
              <a:lnSpc>
                <a:spcPct val="80000"/>
              </a:lnSpc>
              <a:buFontTx/>
              <a:buNone/>
            </a:pPr>
            <a:endParaRPr lang="en-US" sz="1800"/>
          </a:p>
          <a:p>
            <a:pPr algn="ctr" eaLnBrk="1" hangingPunct="1">
              <a:lnSpc>
                <a:spcPct val="80000"/>
              </a:lnSpc>
              <a:buFontTx/>
              <a:buNone/>
            </a:pPr>
            <a:r>
              <a:rPr lang="en-US" sz="2000" b="1"/>
              <a:t>Summary</a:t>
            </a:r>
            <a:endParaRPr lang="en-US" sz="1800"/>
          </a:p>
          <a:p>
            <a:pPr eaLnBrk="1" hangingPunct="1">
              <a:lnSpc>
                <a:spcPct val="80000"/>
              </a:lnSpc>
              <a:buFontTx/>
              <a:buNone/>
            </a:pPr>
            <a:endParaRPr lang="en-US" sz="1800"/>
          </a:p>
          <a:p>
            <a:pPr eaLnBrk="1" hangingPunct="1">
              <a:lnSpc>
                <a:spcPct val="80000"/>
              </a:lnSpc>
              <a:buFontTx/>
              <a:buNone/>
            </a:pPr>
            <a:endParaRPr lang="en-US" sz="1800"/>
          </a:p>
          <a:p>
            <a:pPr eaLnBrk="1" hangingPunct="1">
              <a:lnSpc>
                <a:spcPct val="80000"/>
              </a:lnSpc>
              <a:buFontTx/>
              <a:buNone/>
            </a:pPr>
            <a:endParaRPr lang="en-US" sz="1800"/>
          </a:p>
          <a:p>
            <a:pPr eaLnBrk="1" hangingPunct="1">
              <a:lnSpc>
                <a:spcPct val="80000"/>
              </a:lnSpc>
              <a:buFontTx/>
              <a:buNone/>
            </a:pPr>
            <a:r>
              <a:rPr lang="en-US" sz="1800"/>
              <a:t>Volt (V) 	   =  Electrical potential difference across two electrical points. Measured in 	   	 Joule/Coulomb (J/C)</a:t>
            </a:r>
          </a:p>
          <a:p>
            <a:pPr eaLnBrk="1" hangingPunct="1">
              <a:lnSpc>
                <a:spcPct val="80000"/>
              </a:lnSpc>
              <a:buFontTx/>
              <a:buNone/>
            </a:pPr>
            <a:endParaRPr lang="en-US" sz="1800"/>
          </a:p>
          <a:p>
            <a:pPr eaLnBrk="1" hangingPunct="1">
              <a:lnSpc>
                <a:spcPct val="80000"/>
              </a:lnSpc>
              <a:buFontTx/>
              <a:buNone/>
            </a:pPr>
            <a:r>
              <a:rPr lang="en-US" sz="1800"/>
              <a:t>Current (I) =  Flow of electrons flowing through a reference point per second. 	          	       Measured in Amperes (A) or Coulomb/Second (C/S)</a:t>
            </a:r>
          </a:p>
          <a:p>
            <a:pPr eaLnBrk="1" hangingPunct="1">
              <a:lnSpc>
                <a:spcPct val="80000"/>
              </a:lnSpc>
              <a:buFontTx/>
              <a:buNone/>
            </a:pPr>
            <a:endParaRPr lang="en-US" sz="1800"/>
          </a:p>
          <a:p>
            <a:pPr eaLnBrk="1" hangingPunct="1">
              <a:lnSpc>
                <a:spcPct val="80000"/>
              </a:lnSpc>
              <a:buFontTx/>
              <a:buNone/>
            </a:pPr>
            <a:r>
              <a:rPr lang="en-US" sz="1800"/>
              <a:t>Power (P) =  Rate of electric energy use. Measured in Joule/Second (J/S), or Watts (W).  </a:t>
            </a:r>
          </a:p>
          <a:p>
            <a:pPr eaLnBrk="1" hangingPunct="1">
              <a:lnSpc>
                <a:spcPct val="80000"/>
              </a:lnSpc>
              <a:buFontTx/>
              <a:buNone/>
            </a:pPr>
            <a:endParaRPr lang="en-US" sz="1800"/>
          </a:p>
          <a:p>
            <a:pPr eaLnBrk="1" hangingPunct="1">
              <a:lnSpc>
                <a:spcPct val="80000"/>
              </a:lnSpc>
              <a:buFontTx/>
              <a:buNone/>
            </a:pPr>
            <a:r>
              <a:rPr lang="en-US" sz="1800"/>
              <a:t>Energy (E) =  Measured in Joules (J) or Watt</a:t>
            </a:r>
            <a:r>
              <a:rPr lang="en-US" sz="1800" b="1" baseline="30000"/>
              <a:t>.</a:t>
            </a:r>
            <a:r>
              <a:rPr lang="en-US" sz="1800"/>
              <a:t>Second, if energy 	  	       	        accumulated over one second, and in Watt.Hour, if energy 	      	        accumulated over one hour.  </a:t>
            </a:r>
          </a:p>
          <a:p>
            <a:pPr eaLnBrk="1" hangingPunct="1">
              <a:lnSpc>
                <a:spcPct val="80000"/>
              </a:lnSpc>
              <a:buFontTx/>
              <a:buNone/>
            </a:pPr>
            <a:endParaRPr lang="en-US" sz="1800"/>
          </a:p>
          <a:p>
            <a:pPr eaLnBrk="1" hangingPunct="1">
              <a:lnSpc>
                <a:spcPct val="80000"/>
              </a:lnSpc>
              <a:buFontTx/>
              <a:buNone/>
            </a:pPr>
            <a:r>
              <a:rPr lang="en-US" sz="1800"/>
              <a:t>Charge (C) = Represents the number of surplus or deficit electrons of a 	substance.	       Therefore, electrical charges are always a multiple of the charge on an 	        electron (e).  Measured in Coulombs (C), where a Coulomb is equal to 	        the charge of 6.24151 × 10</a:t>
            </a:r>
            <a:r>
              <a:rPr lang="en-US" sz="1800" baseline="30000"/>
              <a:t>18  </a:t>
            </a:r>
            <a:r>
              <a:rPr lang="en-US" sz="1800"/>
              <a:t>electrons.</a:t>
            </a:r>
          </a:p>
          <a:p>
            <a:pPr eaLnBrk="1" hangingPunct="1">
              <a:lnSpc>
                <a:spcPct val="80000"/>
              </a:lnSpc>
              <a:buFontTx/>
              <a:buNone/>
            </a:pPr>
            <a:r>
              <a:rPr lang="en-US" sz="1800"/>
              <a:t> </a:t>
            </a:r>
          </a:p>
          <a:p>
            <a:pPr eaLnBrk="1" hangingPunct="1">
              <a:lnSpc>
                <a:spcPct val="80000"/>
              </a:lnSpc>
              <a:buFontTx/>
              <a:buNone/>
            </a:pPr>
            <a:endParaRPr lang="en-US" sz="1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0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Rectangle 3"/>
          <p:cNvSpPr>
            <a:spLocks noGrp="1" noChangeArrowheads="1"/>
          </p:cNvSpPr>
          <p:nvPr>
            <p:ph type="body" idx="1"/>
          </p:nvPr>
        </p:nvSpPr>
        <p:spPr>
          <a:xfrm>
            <a:off x="228600" y="228600"/>
            <a:ext cx="8686800" cy="6400800"/>
          </a:xfrm>
          <a:solidFill>
            <a:schemeClr val="bg1">
              <a:alpha val="70195"/>
            </a:schemeClr>
          </a:solidFill>
        </p:spPr>
        <p:txBody>
          <a:bodyPr/>
          <a:lstStyle/>
          <a:p>
            <a:pPr eaLnBrk="1" hangingPunct="1">
              <a:lnSpc>
                <a:spcPct val="80000"/>
              </a:lnSpc>
              <a:buFontTx/>
              <a:buNone/>
            </a:pPr>
            <a:r>
              <a:rPr lang="en-US" sz="2000" dirty="0"/>
              <a:t>    </a:t>
            </a:r>
          </a:p>
          <a:p>
            <a:pPr eaLnBrk="1" hangingPunct="1">
              <a:lnSpc>
                <a:spcPct val="80000"/>
              </a:lnSpc>
              <a:buFontTx/>
              <a:buNone/>
            </a:pPr>
            <a:endParaRPr lang="en-US" sz="2000" dirty="0"/>
          </a:p>
          <a:p>
            <a:pPr algn="ctr" eaLnBrk="1" hangingPunct="1">
              <a:lnSpc>
                <a:spcPct val="80000"/>
              </a:lnSpc>
              <a:buFontTx/>
              <a:buNone/>
            </a:pPr>
            <a:r>
              <a:rPr lang="en-US" sz="2800" b="1" dirty="0"/>
              <a:t>Measurement of Energy</a:t>
            </a:r>
          </a:p>
          <a:p>
            <a:pPr algn="ctr" eaLnBrk="1" hangingPunct="1">
              <a:lnSpc>
                <a:spcPct val="80000"/>
              </a:lnSpc>
              <a:buFontTx/>
              <a:buNone/>
            </a:pPr>
            <a:r>
              <a:rPr lang="en-US" sz="2000" b="1" dirty="0"/>
              <a:t>Joule (J)</a:t>
            </a:r>
          </a:p>
          <a:p>
            <a:pPr eaLnBrk="1" hangingPunct="1">
              <a:lnSpc>
                <a:spcPct val="80000"/>
              </a:lnSpc>
              <a:buFontTx/>
              <a:buNone/>
            </a:pPr>
            <a:endParaRPr lang="en-US" sz="2000" dirty="0"/>
          </a:p>
          <a:p>
            <a:pPr eaLnBrk="1" hangingPunct="1">
              <a:lnSpc>
                <a:spcPct val="80000"/>
              </a:lnSpc>
              <a:buFontTx/>
              <a:buNone/>
            </a:pPr>
            <a:endParaRPr lang="en-US" sz="2000" dirty="0"/>
          </a:p>
          <a:p>
            <a:pPr eaLnBrk="1" hangingPunct="1">
              <a:lnSpc>
                <a:spcPct val="80000"/>
              </a:lnSpc>
              <a:buFontTx/>
              <a:buNone/>
            </a:pPr>
            <a:r>
              <a:rPr lang="en-US" sz="2000" dirty="0"/>
              <a:t>	</a:t>
            </a:r>
          </a:p>
          <a:p>
            <a:pPr eaLnBrk="1" hangingPunct="1">
              <a:lnSpc>
                <a:spcPct val="80000"/>
              </a:lnSpc>
              <a:buFontTx/>
              <a:buNone/>
            </a:pPr>
            <a:endParaRPr lang="en-US" sz="2000" dirty="0"/>
          </a:p>
          <a:p>
            <a:pPr eaLnBrk="1" hangingPunct="1">
              <a:lnSpc>
                <a:spcPct val="80000"/>
              </a:lnSpc>
              <a:buFontTx/>
              <a:buNone/>
            </a:pPr>
            <a:r>
              <a:rPr lang="en-US" sz="2000" dirty="0"/>
              <a:t>	The metric unit for measuring Energy is the </a:t>
            </a:r>
            <a:r>
              <a:rPr lang="en-US" sz="2000" b="1" dirty="0"/>
              <a:t>Joule</a:t>
            </a:r>
            <a:r>
              <a:rPr lang="en-US" sz="2000" dirty="0"/>
              <a:t> named in honor of English physicist James Prescott Joule  (Dec 24, 1818 – Oct 11, 1889).</a:t>
            </a:r>
            <a:r>
              <a:rPr lang="en-US" sz="2000" b="1" dirty="0"/>
              <a:t> </a:t>
            </a:r>
          </a:p>
          <a:p>
            <a:pPr eaLnBrk="1" hangingPunct="1">
              <a:lnSpc>
                <a:spcPct val="80000"/>
              </a:lnSpc>
              <a:buFontTx/>
              <a:buNone/>
            </a:pPr>
            <a:endParaRPr lang="en-US" sz="2000" dirty="0"/>
          </a:p>
          <a:p>
            <a:pPr eaLnBrk="1" hangingPunct="1">
              <a:lnSpc>
                <a:spcPct val="80000"/>
              </a:lnSpc>
              <a:buFontTx/>
              <a:buNone/>
            </a:pPr>
            <a:r>
              <a:rPr lang="en-US" sz="2000" dirty="0"/>
              <a:t>     One </a:t>
            </a:r>
            <a:r>
              <a:rPr lang="en-US" sz="2000" b="1" dirty="0"/>
              <a:t>Joule</a:t>
            </a:r>
            <a:r>
              <a:rPr lang="en-US" sz="2000" dirty="0"/>
              <a:t> is equal to the energy expended in applying a force of one </a:t>
            </a:r>
            <a:r>
              <a:rPr lang="en-US" sz="2000" b="1" dirty="0"/>
              <a:t>Newton</a:t>
            </a:r>
            <a:r>
              <a:rPr lang="en-US" sz="2000" dirty="0"/>
              <a:t> through a distance of one </a:t>
            </a:r>
            <a:r>
              <a:rPr lang="en-US" sz="2000" b="1" dirty="0"/>
              <a:t>M</a:t>
            </a:r>
            <a:r>
              <a:rPr lang="en-US" sz="2000" b="1" dirty="0" smtClean="0"/>
              <a:t>eter</a:t>
            </a:r>
            <a:endParaRPr lang="en-US" sz="2000" b="1" dirty="0"/>
          </a:p>
          <a:p>
            <a:pPr eaLnBrk="1" hangingPunct="1">
              <a:lnSpc>
                <a:spcPct val="80000"/>
              </a:lnSpc>
              <a:buFontTx/>
              <a:buNone/>
            </a:pPr>
            <a:endParaRPr lang="en-US" sz="2000" dirty="0"/>
          </a:p>
          <a:p>
            <a:pPr eaLnBrk="1" hangingPunct="1">
              <a:lnSpc>
                <a:spcPct val="80000"/>
              </a:lnSpc>
              <a:buFontTx/>
              <a:buNone/>
            </a:pPr>
            <a:r>
              <a:rPr lang="en-US" sz="2000" dirty="0"/>
              <a:t>    The </a:t>
            </a:r>
            <a:r>
              <a:rPr lang="en-US" sz="2000" dirty="0" smtClean="0"/>
              <a:t>average acceleration on a mass due </a:t>
            </a:r>
            <a:r>
              <a:rPr lang="en-US" sz="2000" dirty="0"/>
              <a:t>to the </a:t>
            </a:r>
            <a:r>
              <a:rPr lang="en-US" sz="2000" dirty="0" smtClean="0"/>
              <a:t>earth’s </a:t>
            </a:r>
            <a:r>
              <a:rPr lang="en-US" sz="2000" dirty="0"/>
              <a:t>gravity </a:t>
            </a:r>
            <a:r>
              <a:rPr lang="en-US" sz="2000" dirty="0" smtClean="0"/>
              <a:t>is about 9.8 m/</a:t>
            </a:r>
            <a:r>
              <a:rPr lang="en-US" sz="2000" dirty="0" err="1" smtClean="0"/>
              <a:t>s</a:t>
            </a:r>
            <a:r>
              <a:rPr lang="en-US" sz="2000" baseline="30000" dirty="0" err="1" smtClean="0"/>
              <a:t>2</a:t>
            </a:r>
            <a:r>
              <a:rPr lang="en-US" sz="2000" dirty="0" smtClean="0"/>
              <a:t> . Per Newton’s second law of motion, the force due to earth’s gravity  on a mass of 1÷9.8  Kg (0.225 </a:t>
            </a:r>
            <a:r>
              <a:rPr lang="en-US" sz="2000" dirty="0" err="1" smtClean="0"/>
              <a:t>Lb</a:t>
            </a:r>
            <a:r>
              <a:rPr lang="en-US" sz="2000" dirty="0" smtClean="0"/>
              <a:t>) </a:t>
            </a:r>
            <a:r>
              <a:rPr lang="en-US" sz="2000" dirty="0"/>
              <a:t>is  (1÷9.8 </a:t>
            </a:r>
            <a:r>
              <a:rPr lang="en-US" sz="2000" dirty="0" smtClean="0"/>
              <a:t>)x(9.8)=1 </a:t>
            </a:r>
            <a:r>
              <a:rPr lang="en-US" sz="2000" b="1" dirty="0" smtClean="0"/>
              <a:t>Newton</a:t>
            </a:r>
            <a:r>
              <a:rPr lang="en-US" sz="2000" dirty="0" smtClean="0"/>
              <a:t>.</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 y="152400"/>
            <a:ext cx="89916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7" name="Rectangle 16"/>
          <p:cNvSpPr>
            <a:spLocks noGrp="1" noChangeArrowheads="1"/>
          </p:cNvSpPr>
          <p:nvPr>
            <p:ph type="body" sz="half" idx="1"/>
          </p:nvPr>
        </p:nvSpPr>
        <p:spPr>
          <a:xfrm>
            <a:off x="76200" y="152400"/>
            <a:ext cx="8991600" cy="6553200"/>
          </a:xfrm>
          <a:solidFill>
            <a:schemeClr val="bg1">
              <a:alpha val="61000"/>
            </a:schemeClr>
          </a:solidFill>
        </p:spPr>
        <p:txBody>
          <a:bodyPr/>
          <a:lstStyle/>
          <a:p>
            <a:pPr algn="ctr" eaLnBrk="1" hangingPunct="1">
              <a:buFontTx/>
              <a:buNone/>
            </a:pPr>
            <a:r>
              <a:rPr lang="en-US" sz="2800" b="1" dirty="0"/>
              <a:t>    Visualizing </a:t>
            </a:r>
            <a:r>
              <a:rPr lang="en-US" sz="2800" b="1" dirty="0" smtClean="0"/>
              <a:t>the </a:t>
            </a:r>
            <a:r>
              <a:rPr lang="en-US" sz="2800" b="1" dirty="0"/>
              <a:t>Joule</a:t>
            </a:r>
          </a:p>
          <a:p>
            <a:pPr algn="ctr" eaLnBrk="1" hangingPunct="1">
              <a:buFontTx/>
              <a:buNone/>
            </a:pPr>
            <a:endParaRPr lang="en-US" sz="2000" b="1" dirty="0"/>
          </a:p>
          <a:p>
            <a:pPr algn="ctr" eaLnBrk="1" hangingPunct="1">
              <a:buFontTx/>
              <a:buNone/>
            </a:pPr>
            <a:r>
              <a:rPr lang="en-US" sz="2000" b="1" dirty="0"/>
              <a:t>The following diagram provides a sense of </a:t>
            </a:r>
            <a:r>
              <a:rPr lang="en-US" sz="2000" b="1" dirty="0" smtClean="0"/>
              <a:t>how much energy a </a:t>
            </a:r>
            <a:r>
              <a:rPr lang="en-US" sz="2000" b="1" dirty="0"/>
              <a:t>Joule is </a:t>
            </a:r>
          </a:p>
        </p:txBody>
      </p:sp>
      <p:pic>
        <p:nvPicPr>
          <p:cNvPr id="21564" name="Picture 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604963"/>
            <a:ext cx="7772400" cy="485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64242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0830" y="152400"/>
            <a:ext cx="8664575"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Rectangle 3"/>
          <p:cNvSpPr>
            <a:spLocks noGrp="1" noChangeArrowheads="1"/>
          </p:cNvSpPr>
          <p:nvPr>
            <p:ph type="body" idx="1"/>
          </p:nvPr>
        </p:nvSpPr>
        <p:spPr>
          <a:xfrm>
            <a:off x="228600" y="152400"/>
            <a:ext cx="8686800" cy="6553200"/>
          </a:xfrm>
          <a:solidFill>
            <a:schemeClr val="bg1">
              <a:alpha val="70195"/>
            </a:schemeClr>
          </a:solidFill>
        </p:spPr>
        <p:txBody>
          <a:bodyPr/>
          <a:lstStyle/>
          <a:p>
            <a:pPr eaLnBrk="1" hangingPunct="1">
              <a:lnSpc>
                <a:spcPct val="80000"/>
              </a:lnSpc>
              <a:buFontTx/>
              <a:buNone/>
            </a:pPr>
            <a:r>
              <a:rPr lang="en-US" sz="2000"/>
              <a:t>	</a:t>
            </a:r>
          </a:p>
          <a:p>
            <a:pPr algn="ctr" eaLnBrk="1" hangingPunct="1">
              <a:lnSpc>
                <a:spcPct val="80000"/>
              </a:lnSpc>
              <a:buFontTx/>
              <a:buNone/>
            </a:pPr>
            <a:r>
              <a:rPr lang="en-US" sz="2800"/>
              <a:t> </a:t>
            </a:r>
            <a:r>
              <a:rPr lang="en-US" sz="2800" b="1"/>
              <a:t>Measurement of Energy</a:t>
            </a:r>
            <a:endParaRPr lang="en-US" b="1" smtClean="0"/>
          </a:p>
          <a:p>
            <a:pPr algn="ctr" eaLnBrk="1" hangingPunct="1">
              <a:lnSpc>
                <a:spcPct val="80000"/>
              </a:lnSpc>
              <a:buFontTx/>
              <a:buNone/>
            </a:pPr>
            <a:r>
              <a:rPr lang="en-US" sz="2000" b="1"/>
              <a:t>Food Calorie (Cal)</a:t>
            </a:r>
            <a:endParaRPr lang="en-US" sz="2000"/>
          </a:p>
          <a:p>
            <a:pPr eaLnBrk="1" hangingPunct="1">
              <a:lnSpc>
                <a:spcPct val="80000"/>
              </a:lnSpc>
              <a:buFontTx/>
              <a:buNone/>
            </a:pPr>
            <a:endParaRPr lang="en-US" sz="2000"/>
          </a:p>
          <a:p>
            <a:pPr eaLnBrk="1" hangingPunct="1">
              <a:lnSpc>
                <a:spcPct val="80000"/>
              </a:lnSpc>
              <a:buFontTx/>
              <a:buNone/>
            </a:pPr>
            <a:endParaRPr lang="en-US" sz="2000"/>
          </a:p>
          <a:p>
            <a:pPr eaLnBrk="1" hangingPunct="1">
              <a:lnSpc>
                <a:spcPct val="80000"/>
              </a:lnSpc>
              <a:buFontTx/>
              <a:buNone/>
            </a:pPr>
            <a:endParaRPr lang="en-US" sz="2000"/>
          </a:p>
          <a:p>
            <a:pPr eaLnBrk="1" hangingPunct="1">
              <a:lnSpc>
                <a:spcPct val="80000"/>
              </a:lnSpc>
              <a:buFontTx/>
              <a:buNone/>
            </a:pPr>
            <a:r>
              <a:rPr lang="en-US" sz="2000"/>
              <a:t>      Before the Joule (J), there was the Calorie (cal). Today the Calorie </a:t>
            </a:r>
          </a:p>
          <a:p>
            <a:pPr eaLnBrk="1" hangingPunct="1">
              <a:lnSpc>
                <a:spcPct val="80000"/>
              </a:lnSpc>
              <a:buFontTx/>
              <a:buNone/>
            </a:pPr>
            <a:r>
              <a:rPr lang="en-US" sz="2000"/>
              <a:t>      remains in use to measure food energy.  </a:t>
            </a:r>
          </a:p>
          <a:p>
            <a:pPr eaLnBrk="1" hangingPunct="1">
              <a:lnSpc>
                <a:spcPct val="80000"/>
              </a:lnSpc>
              <a:buFontTx/>
              <a:buNone/>
            </a:pPr>
            <a:endParaRPr lang="en-US" sz="2000"/>
          </a:p>
          <a:p>
            <a:pPr eaLnBrk="1" hangingPunct="1">
              <a:lnSpc>
                <a:spcPct val="80000"/>
              </a:lnSpc>
              <a:buFontTx/>
              <a:buNone/>
            </a:pPr>
            <a:r>
              <a:rPr lang="en-US" sz="2000"/>
              <a:t>	1 cal = energy to raise the temperature of 1 gm of water </a:t>
            </a:r>
          </a:p>
          <a:p>
            <a:pPr eaLnBrk="1" hangingPunct="1">
              <a:lnSpc>
                <a:spcPct val="80000"/>
              </a:lnSpc>
              <a:buFontTx/>
              <a:buNone/>
            </a:pPr>
            <a:r>
              <a:rPr lang="en-US" sz="2000"/>
              <a:t>                 1</a:t>
            </a:r>
            <a:r>
              <a:rPr lang="en-US" sz="2000" baseline="30000"/>
              <a:t>0</a:t>
            </a:r>
            <a:r>
              <a:rPr lang="en-US" sz="2000"/>
              <a:t> Celsius. This is about 4.184 J</a:t>
            </a:r>
          </a:p>
          <a:p>
            <a:pPr eaLnBrk="1" hangingPunct="1">
              <a:lnSpc>
                <a:spcPct val="80000"/>
              </a:lnSpc>
              <a:buFontTx/>
              <a:buNone/>
            </a:pPr>
            <a:endParaRPr lang="en-US" sz="2000"/>
          </a:p>
          <a:p>
            <a:pPr eaLnBrk="1" hangingPunct="1">
              <a:lnSpc>
                <a:spcPct val="80000"/>
              </a:lnSpc>
              <a:buFontTx/>
              <a:buNone/>
            </a:pPr>
            <a:r>
              <a:rPr lang="en-US" sz="2000"/>
              <a:t>    1 Food Calorie (Cal) = 1000 cal = 4184 J</a:t>
            </a:r>
          </a:p>
          <a:p>
            <a:pPr eaLnBrk="1" hangingPunct="1">
              <a:lnSpc>
                <a:spcPct val="80000"/>
              </a:lnSpc>
              <a:buFontTx/>
              <a:buNone/>
            </a:pPr>
            <a:endParaRPr lang="en-US" sz="2000"/>
          </a:p>
          <a:p>
            <a:pPr eaLnBrk="1" hangingPunct="1">
              <a:lnSpc>
                <a:spcPct val="80000"/>
              </a:lnSpc>
              <a:buFontTx/>
              <a:buNone/>
            </a:pPr>
            <a:r>
              <a:rPr lang="en-US" sz="2000"/>
              <a:t>     One small apple, about 30 calories (Cal), provides energy for lifting and lowering  a mass of  22.5 Lb, to a height of 1 meter, approximately 600 times</a:t>
            </a:r>
          </a:p>
          <a:p>
            <a:pPr eaLnBrk="1" hangingPunct="1">
              <a:lnSpc>
                <a:spcPct val="80000"/>
              </a:lnSpc>
              <a:buFontTx/>
              <a:buNone/>
            </a:pPr>
            <a:endParaRPr lang="en-US" sz="2000"/>
          </a:p>
          <a:p>
            <a:pPr eaLnBrk="1" hangingPunct="1">
              <a:lnSpc>
                <a:spcPct val="80000"/>
              </a:lnSpc>
              <a:buFontTx/>
              <a:buNone/>
            </a:pPr>
            <a:r>
              <a:rPr lang="en-US" sz="2000"/>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86800" cy="647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3"/>
          <p:cNvSpPr>
            <a:spLocks noGrp="1" noChangeArrowheads="1"/>
          </p:cNvSpPr>
          <p:nvPr>
            <p:ph type="body" idx="1"/>
          </p:nvPr>
        </p:nvSpPr>
        <p:spPr>
          <a:xfrm>
            <a:off x="228600" y="228600"/>
            <a:ext cx="8686800" cy="6477000"/>
          </a:xfrm>
          <a:solidFill>
            <a:schemeClr val="bg1">
              <a:alpha val="70195"/>
            </a:schemeClr>
          </a:solidFill>
        </p:spPr>
        <p:txBody>
          <a:bodyPr/>
          <a:lstStyle/>
          <a:p>
            <a:pPr eaLnBrk="1" hangingPunct="1">
              <a:lnSpc>
                <a:spcPct val="80000"/>
              </a:lnSpc>
              <a:buFontTx/>
              <a:buNone/>
            </a:pPr>
            <a:r>
              <a:rPr lang="en-US" sz="2000"/>
              <a:t>			</a:t>
            </a:r>
          </a:p>
          <a:p>
            <a:pPr algn="ctr" eaLnBrk="1" hangingPunct="1">
              <a:lnSpc>
                <a:spcPct val="80000"/>
              </a:lnSpc>
              <a:buFontTx/>
              <a:buNone/>
            </a:pPr>
            <a:r>
              <a:rPr lang="en-US" sz="2000" b="1"/>
              <a:t>    </a:t>
            </a:r>
            <a:r>
              <a:rPr lang="en-US" sz="2800" b="1"/>
              <a:t>Measurement Energy</a:t>
            </a:r>
          </a:p>
          <a:p>
            <a:pPr algn="ctr" eaLnBrk="1" hangingPunct="1">
              <a:lnSpc>
                <a:spcPct val="80000"/>
              </a:lnSpc>
              <a:buFontTx/>
              <a:buNone/>
            </a:pPr>
            <a:r>
              <a:rPr lang="en-US" sz="2000" b="1"/>
              <a:t/>
            </a:r>
            <a:br>
              <a:rPr lang="en-US" sz="2000" b="1"/>
            </a:br>
            <a:r>
              <a:rPr lang="en-US" sz="2000" b="1"/>
              <a:t> British Thermal Unit (BTU)</a:t>
            </a:r>
            <a:endParaRPr lang="en-US" sz="2000"/>
          </a:p>
          <a:p>
            <a:pPr algn="ctr" eaLnBrk="1" hangingPunct="1">
              <a:lnSpc>
                <a:spcPct val="80000"/>
              </a:lnSpc>
              <a:buFontTx/>
              <a:buNone/>
            </a:pPr>
            <a:endParaRPr lang="en-US" sz="2000"/>
          </a:p>
          <a:p>
            <a:pPr eaLnBrk="1" hangingPunct="1">
              <a:lnSpc>
                <a:spcPct val="80000"/>
              </a:lnSpc>
              <a:buFontTx/>
              <a:buNone/>
            </a:pPr>
            <a:r>
              <a:rPr lang="en-US" sz="2000"/>
              <a:t>				  1 BTU = 1</a:t>
            </a:r>
            <a:r>
              <a:rPr lang="en-US" sz="2000" b="1"/>
              <a:t>,</a:t>
            </a:r>
            <a:r>
              <a:rPr lang="en-US" sz="2000"/>
              <a:t>055</a:t>
            </a:r>
            <a:r>
              <a:rPr lang="en-US" sz="2000" b="1"/>
              <a:t>.</a:t>
            </a:r>
            <a:r>
              <a:rPr lang="en-US" sz="2000"/>
              <a:t>056 Joules</a:t>
            </a:r>
          </a:p>
          <a:p>
            <a:pPr eaLnBrk="1" hangingPunct="1">
              <a:lnSpc>
                <a:spcPct val="80000"/>
              </a:lnSpc>
              <a:buFontTx/>
              <a:buNone/>
            </a:pPr>
            <a:endParaRPr lang="en-US" sz="2000"/>
          </a:p>
          <a:p>
            <a:pPr eaLnBrk="1" hangingPunct="1">
              <a:lnSpc>
                <a:spcPct val="80000"/>
              </a:lnSpc>
              <a:buFontTx/>
              <a:buNone/>
            </a:pPr>
            <a:endParaRPr lang="en-US" sz="2000"/>
          </a:p>
          <a:p>
            <a:pPr eaLnBrk="1" hangingPunct="1">
              <a:lnSpc>
                <a:spcPct val="80000"/>
              </a:lnSpc>
              <a:buFontTx/>
              <a:buNone/>
            </a:pPr>
            <a:r>
              <a:rPr lang="en-US" sz="2000"/>
              <a:t>     One BTU is the amount of energy required to raise the temperature of 1 pound (0.454 kg) of water by 1 °F (0.556 °C) . </a:t>
            </a:r>
          </a:p>
          <a:p>
            <a:pPr eaLnBrk="1" hangingPunct="1">
              <a:lnSpc>
                <a:spcPct val="80000"/>
              </a:lnSpc>
              <a:buFontTx/>
              <a:buNone/>
            </a:pPr>
            <a:endParaRPr lang="en-US" sz="2000"/>
          </a:p>
          <a:p>
            <a:pPr eaLnBrk="1" hangingPunct="1">
              <a:lnSpc>
                <a:spcPct val="80000"/>
              </a:lnSpc>
              <a:buFontTx/>
              <a:buNone/>
            </a:pPr>
            <a:r>
              <a:rPr lang="en-US" sz="2000"/>
              <a:t>     Today, in North America, the BTU remains in use to measure the energy content of fuels, and to describe the output capacity of heating and cooling systems  </a:t>
            </a:r>
          </a:p>
          <a:p>
            <a:pPr eaLnBrk="1" hangingPunct="1">
              <a:lnSpc>
                <a:spcPct val="80000"/>
              </a:lnSpc>
              <a:buFontTx/>
              <a:buNone/>
            </a:pPr>
            <a:r>
              <a:rPr lang="en-US" sz="2000"/>
              <a:t> </a:t>
            </a:r>
          </a:p>
          <a:p>
            <a:pPr eaLnBrk="1" hangingPunct="1">
              <a:lnSpc>
                <a:spcPct val="80000"/>
              </a:lnSpc>
              <a:buFontTx/>
              <a:buNone/>
            </a:pPr>
            <a:r>
              <a:rPr lang="en-US" sz="2000"/>
              <a:t>    The  MBTU unit is equal to one thousand BTU, from the Roman numeral system where “M” stands for one thousand . This is easily confused with the metric (SI) system where the “M” means one million. Engineers use MMBTU to mean one million BTU. </a:t>
            </a:r>
          </a:p>
          <a:p>
            <a:pPr eaLnBrk="1" hangingPunct="1">
              <a:lnSpc>
                <a:spcPct val="80000"/>
              </a:lnSpc>
              <a:buFontTx/>
              <a:buNone/>
            </a:pPr>
            <a:r>
              <a:rPr lang="en-US" sz="2000"/>
              <a:t>     </a:t>
            </a:r>
          </a:p>
          <a:p>
            <a:pPr eaLnBrk="1" hangingPunct="1">
              <a:lnSpc>
                <a:spcPct val="80000"/>
              </a:lnSpc>
              <a:buFontTx/>
              <a:buNone/>
            </a:pPr>
            <a:r>
              <a:rPr lang="en-US" sz="200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8606" y="228601"/>
            <a:ext cx="8653463" cy="6381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Rectangle 3"/>
          <p:cNvSpPr>
            <a:spLocks noGrp="1" noChangeArrowheads="1"/>
          </p:cNvSpPr>
          <p:nvPr>
            <p:ph type="body" idx="1"/>
          </p:nvPr>
        </p:nvSpPr>
        <p:spPr>
          <a:xfrm>
            <a:off x="228600" y="228600"/>
            <a:ext cx="8686800" cy="6400800"/>
          </a:xfrm>
          <a:solidFill>
            <a:schemeClr val="bg1">
              <a:alpha val="70195"/>
            </a:schemeClr>
          </a:solidFill>
        </p:spPr>
        <p:txBody>
          <a:bodyPr/>
          <a:lstStyle/>
          <a:p>
            <a:pPr eaLnBrk="1" hangingPunct="1">
              <a:buFontTx/>
              <a:buNone/>
            </a:pPr>
            <a:endParaRPr lang="en-US" sz="2000"/>
          </a:p>
          <a:p>
            <a:pPr algn="ctr" eaLnBrk="1" hangingPunct="1">
              <a:buFontTx/>
              <a:buNone/>
            </a:pPr>
            <a:r>
              <a:rPr lang="en-US" sz="2000"/>
              <a:t>    </a:t>
            </a:r>
            <a:r>
              <a:rPr lang="en-US" sz="2800" b="1"/>
              <a:t>Measurement of Energy</a:t>
            </a:r>
            <a:r>
              <a:rPr lang="en-US" b="1" smtClean="0"/>
              <a:t> </a:t>
            </a:r>
          </a:p>
          <a:p>
            <a:pPr algn="ctr" eaLnBrk="1" hangingPunct="1">
              <a:buFontTx/>
              <a:buNone/>
            </a:pPr>
            <a:r>
              <a:rPr lang="en-US" b="1" smtClean="0"/>
              <a:t> </a:t>
            </a:r>
            <a:r>
              <a:rPr lang="en-US" sz="2000"/>
              <a:t>therm</a:t>
            </a:r>
            <a:r>
              <a:rPr lang="en-US" sz="2000" b="1"/>
              <a:t> and </a:t>
            </a:r>
            <a:r>
              <a:rPr lang="en-US" sz="2000"/>
              <a:t>decatherm</a:t>
            </a:r>
          </a:p>
          <a:p>
            <a:pPr eaLnBrk="1" hangingPunct="1">
              <a:buFontTx/>
              <a:buNone/>
            </a:pPr>
            <a:endParaRPr lang="en-US" sz="2000"/>
          </a:p>
          <a:p>
            <a:pPr eaLnBrk="1" hangingPunct="1">
              <a:buFontTx/>
              <a:buNone/>
            </a:pPr>
            <a:endParaRPr lang="en-US" sz="2000"/>
          </a:p>
          <a:p>
            <a:pPr eaLnBrk="1" hangingPunct="1">
              <a:buFontTx/>
              <a:buNone/>
            </a:pPr>
            <a:endParaRPr lang="en-US" sz="2000"/>
          </a:p>
          <a:p>
            <a:pPr eaLnBrk="1" hangingPunct="1">
              <a:buFontTx/>
              <a:buNone/>
            </a:pPr>
            <a:r>
              <a:rPr lang="en-US" sz="2000"/>
              <a:t>	 A  therm (thm)  is used to represent 100,000 BTU, and a decatherm (Dth) to mean one million BTU. </a:t>
            </a:r>
          </a:p>
          <a:p>
            <a:pPr eaLnBrk="1" hangingPunct="1">
              <a:buFontTx/>
              <a:buNone/>
            </a:pPr>
            <a:endParaRPr lang="en-US" sz="2000"/>
          </a:p>
          <a:p>
            <a:pPr eaLnBrk="1" hangingPunct="1">
              <a:buFontTx/>
              <a:buNone/>
            </a:pPr>
            <a:r>
              <a:rPr lang="en-US" sz="2000"/>
              <a:t>     One therm is, approximately, the energy obtained from burning 100 cubic feet of natural gas.</a:t>
            </a:r>
          </a:p>
          <a:p>
            <a:pPr eaLnBrk="1" hangingPunct="1">
              <a:buFontTx/>
              <a:buNone/>
            </a:pPr>
            <a:endParaRPr lang="en-US" sz="2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22572</TotalTime>
  <Words>535</Words>
  <Application>Microsoft Office PowerPoint</Application>
  <PresentationFormat>On-screen Show (4:3)</PresentationFormat>
  <Paragraphs>324</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Potential Induced in a Conductor  Energy is required to maintain the electrical charge separation between terminals A and C.  If it takes X Joules to create a charge separation of Y Coulombs, then we say that the electrical potential difference between A and C is  (X/Y) Volt. So the Volt has the units of Joules/Coulomb . </vt:lpstr>
      <vt:lpstr>PowerPoint Presentation</vt:lpstr>
      <vt:lpstr>Current Induced in a Conductor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GSOC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Electric Power Systems</dc:title>
  <dc:creator>Administrator</dc:creator>
  <cp:lastModifiedBy>Dino Porretta</cp:lastModifiedBy>
  <cp:revision>349</cp:revision>
  <cp:lastPrinted>2014-04-17T12:57:41Z</cp:lastPrinted>
  <dcterms:created xsi:type="dcterms:W3CDTF">2010-10-05T00:31:32Z</dcterms:created>
  <dcterms:modified xsi:type="dcterms:W3CDTF">2017-08-03T13:30:30Z</dcterms:modified>
</cp:coreProperties>
</file>