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77" r:id="rId6"/>
    <p:sldId id="259" r:id="rId7"/>
    <p:sldId id="265" r:id="rId8"/>
    <p:sldId id="260" r:id="rId9"/>
    <p:sldId id="261" r:id="rId10"/>
    <p:sldId id="262" r:id="rId11"/>
    <p:sldId id="263" r:id="rId12"/>
    <p:sldId id="264" r:id="rId13"/>
    <p:sldId id="266" r:id="rId14"/>
    <p:sldId id="268" r:id="rId15"/>
    <p:sldId id="267" r:id="rId16"/>
    <p:sldId id="269" r:id="rId17"/>
    <p:sldId id="270" r:id="rId18"/>
    <p:sldId id="273" r:id="rId19"/>
    <p:sldId id="272" r:id="rId20"/>
    <p:sldId id="275" r:id="rId21"/>
    <p:sldId id="274" r:id="rId22"/>
    <p:sldId id="279"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864079-C60F-4A5D-BD74-7B605559D02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3161987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64079-C60F-4A5D-BD74-7B605559D02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13471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64079-C60F-4A5D-BD74-7B605559D02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2256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64079-C60F-4A5D-BD74-7B605559D02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3689328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864079-C60F-4A5D-BD74-7B605559D02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320789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864079-C60F-4A5D-BD74-7B605559D022}"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352575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864079-C60F-4A5D-BD74-7B605559D022}" type="datetimeFigureOut">
              <a:rPr lang="en-US" smtClean="0"/>
              <a:t>7/19/2017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84533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864079-C60F-4A5D-BD74-7B605559D022}" type="datetimeFigureOut">
              <a:rPr lang="en-US" smtClean="0"/>
              <a:t>7/19/2017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1836642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64079-C60F-4A5D-BD74-7B605559D022}" type="datetimeFigureOut">
              <a:rPr lang="en-US" smtClean="0"/>
              <a:t>7/19/2017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1823684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64079-C60F-4A5D-BD74-7B605559D022}"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534611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64079-C60F-4A5D-BD74-7B605559D022}"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E4695-4E09-4B64-959C-E286DA685E96}" type="slidenum">
              <a:rPr lang="en-US" smtClean="0"/>
              <a:t>‹#›</a:t>
            </a:fld>
            <a:endParaRPr lang="en-US"/>
          </a:p>
        </p:txBody>
      </p:sp>
    </p:spTree>
    <p:extLst>
      <p:ext uri="{BB962C8B-B14F-4D97-AF65-F5344CB8AC3E}">
        <p14:creationId xmlns:p14="http://schemas.microsoft.com/office/powerpoint/2010/main" val="3563955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64079-C60F-4A5D-BD74-7B605559D022}" type="datetimeFigureOut">
              <a:rPr lang="en-US" smtClean="0"/>
              <a:t>7/19/2017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E4695-4E09-4B64-959C-E286DA685E96}" type="slidenum">
              <a:rPr lang="en-US" smtClean="0"/>
              <a:t>‹#›</a:t>
            </a:fld>
            <a:endParaRPr lang="en-US"/>
          </a:p>
        </p:txBody>
      </p:sp>
    </p:spTree>
    <p:extLst>
      <p:ext uri="{BB962C8B-B14F-4D97-AF65-F5344CB8AC3E}">
        <p14:creationId xmlns:p14="http://schemas.microsoft.com/office/powerpoint/2010/main" val="1585865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76400"/>
          </a:xfrm>
        </p:spPr>
        <p:txBody>
          <a:bodyPr>
            <a:normAutofit fontScale="90000"/>
          </a:bodyPr>
          <a:lstStyle/>
          <a:p>
            <a:r>
              <a:rPr lang="en-US" sz="4800" b="1" dirty="0" smtClean="0"/>
              <a:t>Frequency Response </a:t>
            </a:r>
            <a:br>
              <a:rPr lang="en-US" sz="4800" b="1" dirty="0" smtClean="0"/>
            </a:br>
            <a:r>
              <a:rPr lang="en-US" sz="3100" b="1" dirty="0" smtClean="0"/>
              <a:t>of</a:t>
            </a:r>
            <a:r>
              <a:rPr lang="en-US" sz="4800" b="1" dirty="0" smtClean="0"/>
              <a:t/>
            </a:r>
            <a:br>
              <a:rPr lang="en-US" sz="4800" b="1" dirty="0" smtClean="0"/>
            </a:br>
            <a:r>
              <a:rPr lang="en-US" sz="4800" b="1" dirty="0" smtClean="0"/>
              <a:t>Electrical Power Systems</a:t>
            </a:r>
            <a:endParaRPr lang="en-US" sz="4800" b="1" dirty="0"/>
          </a:p>
        </p:txBody>
      </p:sp>
      <p:sp>
        <p:nvSpPr>
          <p:cNvPr id="3" name="Subtitle 2"/>
          <p:cNvSpPr>
            <a:spLocks noGrp="1"/>
          </p:cNvSpPr>
          <p:nvPr>
            <p:ph type="subTitle" idx="1"/>
          </p:nvPr>
        </p:nvSpPr>
        <p:spPr>
          <a:xfrm>
            <a:off x="1371600" y="3429000"/>
            <a:ext cx="6400800" cy="762000"/>
          </a:xfrm>
        </p:spPr>
        <p:txBody>
          <a:bodyPr>
            <a:normAutofit/>
          </a:bodyPr>
          <a:lstStyle/>
          <a:p>
            <a:r>
              <a:rPr lang="en-US" sz="2800" dirty="0" smtClean="0">
                <a:solidFill>
                  <a:schemeClr val="tx1"/>
                </a:solidFill>
              </a:rPr>
              <a:t>The </a:t>
            </a:r>
            <a:r>
              <a:rPr lang="en-US" sz="2800" dirty="0">
                <a:solidFill>
                  <a:schemeClr val="tx1"/>
                </a:solidFill>
              </a:rPr>
              <a:t>U</a:t>
            </a:r>
            <a:r>
              <a:rPr lang="en-US" sz="2800" dirty="0" smtClean="0">
                <a:solidFill>
                  <a:schemeClr val="tx1"/>
                </a:solidFill>
              </a:rPr>
              <a:t>nabridged Story in 18 Questions  </a:t>
            </a:r>
            <a:endParaRPr lang="en-US" sz="2800" dirty="0">
              <a:solidFill>
                <a:schemeClr val="tx1"/>
              </a:solidFill>
            </a:endParaRPr>
          </a:p>
        </p:txBody>
      </p:sp>
      <p:sp>
        <p:nvSpPr>
          <p:cNvPr id="5" name="Subtitle 2"/>
          <p:cNvSpPr txBox="1">
            <a:spLocks/>
          </p:cNvSpPr>
          <p:nvPr/>
        </p:nvSpPr>
        <p:spPr>
          <a:xfrm>
            <a:off x="5943600" y="6096000"/>
            <a:ext cx="3124200" cy="685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200" dirty="0" smtClean="0"/>
              <a:t>Electrical Power Systems Engineering Series </a:t>
            </a:r>
          </a:p>
          <a:p>
            <a:r>
              <a:rPr lang="en-US" sz="1200" dirty="0" smtClean="0"/>
              <a:t>© </a:t>
            </a:r>
            <a:r>
              <a:rPr lang="en-US" sz="1200" dirty="0" err="1" smtClean="0"/>
              <a:t>Berardino</a:t>
            </a:r>
            <a:r>
              <a:rPr lang="en-US" sz="1200" dirty="0" smtClean="0"/>
              <a:t> (Dino) Porretta</a:t>
            </a:r>
          </a:p>
          <a:p>
            <a:r>
              <a:rPr lang="en-US" sz="1200" dirty="0" smtClean="0"/>
              <a:t>June 8, 2017      </a:t>
            </a:r>
            <a:endParaRPr lang="en-US" sz="1200" dirty="0"/>
          </a:p>
        </p:txBody>
      </p:sp>
    </p:spTree>
    <p:extLst>
      <p:ext uri="{BB962C8B-B14F-4D97-AF65-F5344CB8AC3E}">
        <p14:creationId xmlns:p14="http://schemas.microsoft.com/office/powerpoint/2010/main" val="2790134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91600" cy="685800"/>
          </a:xfrm>
        </p:spPr>
        <p:txBody>
          <a:bodyPr>
            <a:normAutofit/>
          </a:bodyPr>
          <a:lstStyle/>
          <a:p>
            <a:r>
              <a:rPr lang="en-US" sz="2400" b="1" dirty="0" smtClean="0"/>
              <a:t>When Does </a:t>
            </a:r>
            <a:r>
              <a:rPr lang="en-US" sz="2400" b="1" dirty="0"/>
              <a:t>a System Have Beneficial Equipment FR?</a:t>
            </a:r>
          </a:p>
        </p:txBody>
      </p:sp>
      <p:sp>
        <p:nvSpPr>
          <p:cNvPr id="3" name="Content Placeholder 2"/>
          <p:cNvSpPr>
            <a:spLocks noGrp="1"/>
          </p:cNvSpPr>
          <p:nvPr>
            <p:ph idx="1"/>
          </p:nvPr>
        </p:nvSpPr>
        <p:spPr>
          <a:xfrm>
            <a:off x="0" y="914400"/>
            <a:ext cx="9144000" cy="5791200"/>
          </a:xfrm>
        </p:spPr>
        <p:txBody>
          <a:bodyPr>
            <a:normAutofit/>
          </a:bodyPr>
          <a:lstStyle/>
          <a:p>
            <a:pPr marL="0" indent="0">
              <a:buNone/>
            </a:pPr>
            <a:r>
              <a:rPr lang="en-US" sz="1600" dirty="0" smtClean="0"/>
              <a:t>A system has beneficial </a:t>
            </a:r>
            <a:r>
              <a:rPr lang="en-US" sz="1600" dirty="0" err="1" smtClean="0"/>
              <a:t>EFR</a:t>
            </a:r>
            <a:r>
              <a:rPr lang="en-US" sz="1600" dirty="0" smtClean="0"/>
              <a:t> if the slope of the Generation  Vs Frequency line is less than the slope of the Load Vs Frequency line.</a:t>
            </a:r>
          </a:p>
          <a:p>
            <a:pPr marL="0" indent="0">
              <a:buNone/>
            </a:pPr>
            <a:r>
              <a:rPr lang="en-US" sz="1600" dirty="0" smtClean="0"/>
              <a:t>In the system illustrated below, the system is operating balanced at point P.  If </a:t>
            </a:r>
            <a:r>
              <a:rPr lang="en-US" sz="1600" dirty="0"/>
              <a:t>the frequency were to be perturbed </a:t>
            </a:r>
            <a:r>
              <a:rPr lang="en-US" sz="1600" dirty="0" smtClean="0"/>
              <a:t>in the “r” direction, say to </a:t>
            </a:r>
            <a:r>
              <a:rPr lang="en-US" sz="1600" dirty="0"/>
              <a:t>59.9 </a:t>
            </a:r>
            <a:r>
              <a:rPr lang="en-US" sz="1600" dirty="0" smtClean="0"/>
              <a:t>Hz, </a:t>
            </a:r>
            <a:r>
              <a:rPr lang="en-US" sz="1600" dirty="0"/>
              <a:t>the system would develop </a:t>
            </a:r>
            <a:r>
              <a:rPr lang="en-US" sz="1600" dirty="0" smtClean="0"/>
              <a:t>an FR of </a:t>
            </a:r>
            <a:r>
              <a:rPr lang="en-US" sz="1600" dirty="0" err="1" smtClean="0"/>
              <a:t>S1</a:t>
            </a:r>
            <a:r>
              <a:rPr lang="en-US" sz="1600" dirty="0"/>
              <a:t>. As </a:t>
            </a:r>
            <a:r>
              <a:rPr lang="en-US" sz="1600" dirty="0" err="1"/>
              <a:t>S1</a:t>
            </a:r>
            <a:r>
              <a:rPr lang="en-US" sz="1600" dirty="0"/>
              <a:t> is positive, </a:t>
            </a:r>
            <a:r>
              <a:rPr lang="en-US" sz="1600" dirty="0" smtClean="0"/>
              <a:t> the </a:t>
            </a:r>
            <a:r>
              <a:rPr lang="en-US" sz="1600" dirty="0"/>
              <a:t>frequency will increase and the operation is pushed back to P. If the frequency were to be </a:t>
            </a:r>
            <a:r>
              <a:rPr lang="en-US" sz="1600" dirty="0" smtClean="0"/>
              <a:t>perturbed in the “q” direction, say </a:t>
            </a:r>
            <a:r>
              <a:rPr lang="en-US" sz="1600" dirty="0"/>
              <a:t>to 60.1 </a:t>
            </a:r>
            <a:r>
              <a:rPr lang="en-US" sz="1600" dirty="0" smtClean="0"/>
              <a:t>Hz, </a:t>
            </a:r>
            <a:r>
              <a:rPr lang="en-US" sz="1600" dirty="0"/>
              <a:t>the system would develop </a:t>
            </a:r>
            <a:r>
              <a:rPr lang="en-US" sz="1600" dirty="0" smtClean="0"/>
              <a:t>an FR </a:t>
            </a:r>
            <a:r>
              <a:rPr lang="en-US" sz="1600" dirty="0"/>
              <a:t>of </a:t>
            </a:r>
            <a:r>
              <a:rPr lang="en-US" sz="1600" dirty="0" err="1"/>
              <a:t>S2</a:t>
            </a:r>
            <a:r>
              <a:rPr lang="en-US" sz="1600" dirty="0"/>
              <a:t>. As </a:t>
            </a:r>
            <a:r>
              <a:rPr lang="en-US" sz="1600" dirty="0" err="1"/>
              <a:t>S2</a:t>
            </a:r>
            <a:r>
              <a:rPr lang="en-US" sz="1600" dirty="0"/>
              <a:t> is negative, </a:t>
            </a:r>
            <a:r>
              <a:rPr lang="en-US" sz="1600" dirty="0" smtClean="0"/>
              <a:t>the </a:t>
            </a:r>
            <a:r>
              <a:rPr lang="en-US" sz="1600" dirty="0"/>
              <a:t>frequency will decrease and the operation is again pushed back to P.  So </a:t>
            </a:r>
            <a:r>
              <a:rPr lang="en-US" sz="1600" dirty="0" smtClean="0"/>
              <a:t>such a System has  beneficial  </a:t>
            </a:r>
            <a:r>
              <a:rPr lang="en-US" sz="1600" dirty="0" err="1" smtClean="0"/>
              <a:t>EFR</a:t>
            </a:r>
            <a:r>
              <a:rPr lang="en-US" sz="1600" dirty="0" smtClean="0"/>
              <a:t> and  it has , as a result, stable operating points such as point P. </a:t>
            </a:r>
            <a:endParaRPr lang="en-US" sz="1600" dirty="0"/>
          </a:p>
        </p:txBody>
      </p:sp>
      <p:pic>
        <p:nvPicPr>
          <p:cNvPr id="307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9333" y="3020226"/>
            <a:ext cx="5010150" cy="382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4689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838200"/>
          </a:xfrm>
        </p:spPr>
        <p:txBody>
          <a:bodyPr>
            <a:normAutofit/>
          </a:bodyPr>
          <a:lstStyle/>
          <a:p>
            <a:r>
              <a:rPr lang="en-US" sz="2700" b="1" dirty="0" smtClean="0"/>
              <a:t>Can a System Without Beneficial Equipment FR Be Operated ?</a:t>
            </a:r>
            <a:endParaRPr lang="en-US" sz="2700" dirty="0"/>
          </a:p>
        </p:txBody>
      </p:sp>
      <p:sp>
        <p:nvSpPr>
          <p:cNvPr id="3" name="Content Placeholder 2"/>
          <p:cNvSpPr>
            <a:spLocks noGrp="1"/>
          </p:cNvSpPr>
          <p:nvPr>
            <p:ph idx="1"/>
          </p:nvPr>
        </p:nvSpPr>
        <p:spPr>
          <a:xfrm>
            <a:off x="152400" y="1066800"/>
            <a:ext cx="8763000" cy="5638800"/>
          </a:xfrm>
        </p:spPr>
        <p:txBody>
          <a:bodyPr>
            <a:normAutofit/>
          </a:bodyPr>
          <a:lstStyle/>
          <a:p>
            <a:pPr marL="0" indent="0">
              <a:buNone/>
            </a:pPr>
            <a:r>
              <a:rPr lang="en-US" sz="1600" dirty="0" smtClean="0"/>
              <a:t>The System illustrated below exhibits  non-beneficial </a:t>
            </a:r>
            <a:r>
              <a:rPr lang="en-US" sz="1600" dirty="0" err="1" smtClean="0"/>
              <a:t>EFR</a:t>
            </a:r>
            <a:r>
              <a:rPr lang="en-US" sz="1600" dirty="0" smtClean="0"/>
              <a:t>.  If the frequency is perturbed in the “q” direction, the system develops a positive imbalance </a:t>
            </a:r>
            <a:r>
              <a:rPr lang="en-US" sz="1600" dirty="0" err="1" smtClean="0"/>
              <a:t>S</a:t>
            </a:r>
            <a:r>
              <a:rPr lang="en-US" sz="1600" baseline="-25000" dirty="0" err="1" smtClean="0"/>
              <a:t>2</a:t>
            </a:r>
            <a:r>
              <a:rPr lang="en-US" sz="1600" dirty="0" smtClean="0"/>
              <a:t> and this keeps the frequency increasing away  from operating point  P.  Similarly, a frequency perturbation in the “r” direction will develop a negative imbalance </a:t>
            </a:r>
            <a:r>
              <a:rPr lang="en-US" sz="1600" dirty="0" err="1" smtClean="0"/>
              <a:t>S</a:t>
            </a:r>
            <a:r>
              <a:rPr lang="en-US" sz="1600" baseline="-25000" dirty="0" err="1" smtClean="0"/>
              <a:t>1</a:t>
            </a:r>
            <a:r>
              <a:rPr lang="en-US" sz="1600" dirty="0" smtClean="0"/>
              <a:t> and this keeps the frequency decreasing away from P.  Such a System has no stable operating points  and would be impossible to operate reliably.</a:t>
            </a:r>
            <a:endParaRPr lang="en-US" sz="16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762428"/>
            <a:ext cx="6343650" cy="389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3173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700" b="1" dirty="0" smtClean="0"/>
              <a:t>Can a System Without Equipment FR Be Operated ?</a:t>
            </a:r>
            <a:endParaRPr lang="en-US" sz="2700" dirty="0"/>
          </a:p>
        </p:txBody>
      </p:sp>
      <p:sp>
        <p:nvSpPr>
          <p:cNvPr id="3" name="Content Placeholder 2"/>
          <p:cNvSpPr>
            <a:spLocks noGrp="1"/>
          </p:cNvSpPr>
          <p:nvPr>
            <p:ph idx="1"/>
          </p:nvPr>
        </p:nvSpPr>
        <p:spPr>
          <a:xfrm>
            <a:off x="152400" y="990600"/>
            <a:ext cx="8915400" cy="5648325"/>
          </a:xfrm>
        </p:spPr>
        <p:txBody>
          <a:bodyPr>
            <a:normAutofit/>
          </a:bodyPr>
          <a:lstStyle/>
          <a:p>
            <a:pPr marL="0" indent="0">
              <a:buNone/>
            </a:pPr>
            <a:r>
              <a:rPr lang="en-US" sz="1600" dirty="0" smtClean="0"/>
              <a:t>The System illustrated  below has Generation and Load that exhibit no </a:t>
            </a:r>
            <a:r>
              <a:rPr lang="en-US" sz="1600" dirty="0" err="1" smtClean="0"/>
              <a:t>EFR</a:t>
            </a:r>
            <a:r>
              <a:rPr lang="en-US" sz="1600" dirty="0" smtClean="0"/>
              <a:t>. </a:t>
            </a:r>
            <a:r>
              <a:rPr lang="en-US" sz="1600" dirty="0"/>
              <a:t>Since the Generation line is parallel to the Load line, this System has no operating </a:t>
            </a:r>
            <a:r>
              <a:rPr lang="en-US" sz="1600" dirty="0" smtClean="0"/>
              <a:t>points, namely, no intersection points  </a:t>
            </a:r>
            <a:r>
              <a:rPr lang="en-US" sz="1600" dirty="0"/>
              <a:t>at which Generation and Load can exist in equilibrium at some frequency</a:t>
            </a:r>
            <a:r>
              <a:rPr lang="en-US" sz="1600" dirty="0" smtClean="0"/>
              <a:t>.  As a result, such a System would be impossible to operate. This is somewhat  remindful of the need to introduce a  Droop (a slope) for the stable operation of  generator  governors. </a:t>
            </a:r>
            <a:r>
              <a:rPr lang="en-US" sz="1600" dirty="0"/>
              <a:t>A</a:t>
            </a:r>
            <a:r>
              <a:rPr lang="en-US" sz="1600" dirty="0" smtClean="0"/>
              <a:t>s </a:t>
            </a:r>
            <a:r>
              <a:rPr lang="en-US" sz="1600" dirty="0" err="1" smtClean="0"/>
              <a:t>EFR</a:t>
            </a:r>
            <a:r>
              <a:rPr lang="en-US" sz="1600" dirty="0" smtClean="0"/>
              <a:t> is due to the physical characteristics  of generators and loads it is not possible to add a “droop” if it is not there. In other words Governor response deficiencies can be correct with regulations, but </a:t>
            </a:r>
            <a:r>
              <a:rPr lang="en-US" sz="1600" dirty="0" err="1" smtClean="0"/>
              <a:t>EFR</a:t>
            </a:r>
            <a:r>
              <a:rPr lang="en-US" sz="1600" dirty="0" smtClean="0"/>
              <a:t> deficiencies cannot. Correcting </a:t>
            </a:r>
            <a:r>
              <a:rPr lang="en-US" sz="1600" dirty="0" err="1" smtClean="0"/>
              <a:t>EFR</a:t>
            </a:r>
            <a:r>
              <a:rPr lang="en-US" sz="1600" dirty="0" smtClean="0"/>
              <a:t> deficiencies would take years.</a:t>
            </a:r>
            <a:endParaRPr lang="en-US" sz="16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817" y="2743200"/>
            <a:ext cx="5334000" cy="389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1208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792162"/>
          </a:xfrm>
        </p:spPr>
        <p:txBody>
          <a:bodyPr>
            <a:normAutofit/>
          </a:bodyPr>
          <a:lstStyle/>
          <a:p>
            <a:r>
              <a:rPr lang="en-US" sz="2800" b="1" dirty="0" smtClean="0"/>
              <a:t>Is Governor FR the Same as Equipment FR?</a:t>
            </a:r>
            <a:endParaRPr lang="en-US" sz="2800" b="1" dirty="0"/>
          </a:p>
        </p:txBody>
      </p:sp>
      <p:sp>
        <p:nvSpPr>
          <p:cNvPr id="3" name="Content Placeholder 2"/>
          <p:cNvSpPr>
            <a:spLocks noGrp="1"/>
          </p:cNvSpPr>
          <p:nvPr>
            <p:ph idx="1"/>
          </p:nvPr>
        </p:nvSpPr>
        <p:spPr>
          <a:xfrm>
            <a:off x="457200" y="990600"/>
            <a:ext cx="8229600" cy="5715000"/>
          </a:xfrm>
        </p:spPr>
        <p:txBody>
          <a:bodyPr>
            <a:noAutofit/>
          </a:bodyPr>
          <a:lstStyle/>
          <a:p>
            <a:pPr marL="0" indent="0">
              <a:buNone/>
            </a:pPr>
            <a:r>
              <a:rPr lang="en-US" sz="1600" dirty="0" smtClean="0"/>
              <a:t>Governor FR (</a:t>
            </a:r>
            <a:r>
              <a:rPr lang="en-US" sz="1600" dirty="0" err="1" smtClean="0"/>
              <a:t>GFR</a:t>
            </a:r>
            <a:r>
              <a:rPr lang="en-US" sz="1600" dirty="0" smtClean="0"/>
              <a:t>) is not the same as Equipment  FR (</a:t>
            </a:r>
            <a:r>
              <a:rPr lang="en-US" sz="1600" dirty="0" err="1" smtClean="0"/>
              <a:t>EFR</a:t>
            </a:r>
            <a:r>
              <a:rPr lang="en-US" sz="1600" dirty="0" smtClean="0"/>
              <a:t>), although they both slow done the rate of frequency change and  both contribute to arrest it. The differences are as follows:</a:t>
            </a:r>
          </a:p>
          <a:p>
            <a:pPr marL="0" indent="0">
              <a:buNone/>
            </a:pPr>
            <a:endParaRPr lang="en-US" sz="1600" dirty="0" smtClean="0"/>
          </a:p>
          <a:p>
            <a:pPr marL="0" indent="0">
              <a:buNone/>
            </a:pPr>
            <a:r>
              <a:rPr lang="en-US" sz="1600" dirty="0" smtClean="0"/>
              <a:t>1.  </a:t>
            </a:r>
            <a:r>
              <a:rPr lang="en-US" sz="1600" dirty="0" err="1" smtClean="0"/>
              <a:t>EFR</a:t>
            </a:r>
            <a:r>
              <a:rPr lang="en-US" sz="1600" dirty="0" smtClean="0"/>
              <a:t> is always present as a constant  contribution. Instead,  </a:t>
            </a:r>
            <a:r>
              <a:rPr lang="en-US" sz="1600" dirty="0" err="1" smtClean="0"/>
              <a:t>GFR</a:t>
            </a:r>
            <a:r>
              <a:rPr lang="en-US" sz="1600" dirty="0" smtClean="0"/>
              <a:t> is zero for the first 2 to 5 seconds, then increases gradually,  reaches its final contribution after 10 to 20 seconds, becomes zero again, and its magnitude depends on Droop settings and generation loading practices.</a:t>
            </a:r>
          </a:p>
          <a:p>
            <a:pPr marL="0" indent="0">
              <a:buNone/>
            </a:pPr>
            <a:endParaRPr lang="en-US" sz="1600" dirty="0"/>
          </a:p>
          <a:p>
            <a:pPr marL="0" indent="0">
              <a:buNone/>
            </a:pPr>
            <a:r>
              <a:rPr lang="en-US" sz="1600" dirty="0" smtClean="0"/>
              <a:t>2. </a:t>
            </a:r>
            <a:r>
              <a:rPr lang="en-US" sz="1600" dirty="0" err="1" smtClean="0"/>
              <a:t>EFR</a:t>
            </a:r>
            <a:r>
              <a:rPr lang="en-US" sz="1600" dirty="0" smtClean="0"/>
              <a:t> can arrest the frequency decay but cannot reverse it. However, </a:t>
            </a:r>
            <a:r>
              <a:rPr lang="en-US" sz="1600" dirty="0" err="1" smtClean="0"/>
              <a:t>GFR</a:t>
            </a:r>
            <a:r>
              <a:rPr lang="en-US" sz="1600" dirty="0" smtClean="0"/>
              <a:t>, if sufficient,  can reverse the frequency decay .</a:t>
            </a:r>
          </a:p>
          <a:p>
            <a:pPr marL="0" indent="0">
              <a:buNone/>
            </a:pPr>
            <a:endParaRPr lang="en-US" sz="1600" dirty="0"/>
          </a:p>
          <a:p>
            <a:pPr marL="0" indent="0">
              <a:buNone/>
            </a:pPr>
            <a:r>
              <a:rPr lang="en-US" sz="1600" dirty="0" smtClean="0"/>
              <a:t>3. Both </a:t>
            </a:r>
            <a:r>
              <a:rPr lang="en-US" sz="1600" dirty="0" err="1" smtClean="0"/>
              <a:t>EFR</a:t>
            </a:r>
            <a:r>
              <a:rPr lang="en-US" sz="1600" dirty="0" smtClean="0"/>
              <a:t> and </a:t>
            </a:r>
            <a:r>
              <a:rPr lang="en-US" sz="1600" dirty="0" err="1" smtClean="0"/>
              <a:t>GFR</a:t>
            </a:r>
            <a:r>
              <a:rPr lang="en-US" sz="1600" dirty="0" smtClean="0"/>
              <a:t> cannot restore the frequency to 60 Hz because they are present  only if the frequency is different than 60 Hz. Both contribute to restore the Generation-Load equilibrium albeit  at a lower frequency. Frequency restoration has to wait for </a:t>
            </a:r>
            <a:r>
              <a:rPr lang="en-US" sz="1600" dirty="0" err="1" smtClean="0"/>
              <a:t>AGC</a:t>
            </a:r>
            <a:r>
              <a:rPr lang="en-US" sz="1600" dirty="0" smtClean="0"/>
              <a:t> control  which changes loading set points of generators.</a:t>
            </a:r>
          </a:p>
          <a:p>
            <a:pPr marL="0" indent="0">
              <a:buNone/>
            </a:pPr>
            <a:endParaRPr lang="en-US" sz="1600" dirty="0"/>
          </a:p>
          <a:p>
            <a:pPr marL="0" indent="0">
              <a:buNone/>
            </a:pPr>
            <a:r>
              <a:rPr lang="en-US" sz="1600" dirty="0" smtClean="0"/>
              <a:t>4. </a:t>
            </a:r>
            <a:r>
              <a:rPr lang="en-US" sz="1600" dirty="0" err="1" smtClean="0"/>
              <a:t>EFR</a:t>
            </a:r>
            <a:r>
              <a:rPr lang="en-US" sz="1600" dirty="0" smtClean="0"/>
              <a:t> represents the system damping, while </a:t>
            </a:r>
            <a:r>
              <a:rPr lang="en-US" sz="1600" dirty="0" err="1" smtClean="0"/>
              <a:t>GFR</a:t>
            </a:r>
            <a:r>
              <a:rPr lang="en-US" sz="1600" dirty="0" smtClean="0"/>
              <a:t> is the increase in generation  due to an external automated generation rescheduling  mechanism.  </a:t>
            </a:r>
          </a:p>
          <a:p>
            <a:pPr marL="0" indent="0">
              <a:buNone/>
            </a:pPr>
            <a:endParaRPr lang="en-US" sz="1600" dirty="0"/>
          </a:p>
          <a:p>
            <a:pPr marL="0" indent="0">
              <a:buNone/>
            </a:pPr>
            <a:r>
              <a:rPr lang="en-US" sz="1600" dirty="0" smtClean="0"/>
              <a:t>5. Deficiencies in </a:t>
            </a:r>
            <a:r>
              <a:rPr lang="en-US" sz="1600" dirty="0" err="1" smtClean="0"/>
              <a:t>GFR</a:t>
            </a:r>
            <a:r>
              <a:rPr lang="en-US" sz="1600" dirty="0" smtClean="0"/>
              <a:t> can be corrected quickly with regulations related to Droop settings and generation loading practices. </a:t>
            </a:r>
            <a:r>
              <a:rPr lang="en-US" sz="1600" dirty="0" err="1" smtClean="0"/>
              <a:t>EFR</a:t>
            </a:r>
            <a:r>
              <a:rPr lang="en-US" sz="1600" dirty="0" smtClean="0"/>
              <a:t> deficiencies  can be corrected only by equipment replacement or changes and thus take years to correct.</a:t>
            </a:r>
            <a:endParaRPr lang="en-US" sz="1600" dirty="0"/>
          </a:p>
        </p:txBody>
      </p:sp>
    </p:spTree>
    <p:extLst>
      <p:ext uri="{BB962C8B-B14F-4D97-AF65-F5344CB8AC3E}">
        <p14:creationId xmlns:p14="http://schemas.microsoft.com/office/powerpoint/2010/main" val="2722452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r>
              <a:rPr lang="en-US" sz="2800" b="1" dirty="0" smtClean="0"/>
              <a:t>How Is Governor FR Represented on an FR Diagram ?</a:t>
            </a:r>
            <a:endParaRPr lang="en-US" sz="2800" b="1" dirty="0"/>
          </a:p>
        </p:txBody>
      </p:sp>
      <p:sp>
        <p:nvSpPr>
          <p:cNvPr id="3" name="Content Placeholder 2"/>
          <p:cNvSpPr>
            <a:spLocks noGrp="1"/>
          </p:cNvSpPr>
          <p:nvPr>
            <p:ph idx="1"/>
          </p:nvPr>
        </p:nvSpPr>
        <p:spPr>
          <a:xfrm>
            <a:off x="457200" y="838200"/>
            <a:ext cx="8229600" cy="5895975"/>
          </a:xfrm>
        </p:spPr>
        <p:txBody>
          <a:bodyPr>
            <a:normAutofit/>
          </a:bodyPr>
          <a:lstStyle/>
          <a:p>
            <a:pPr marL="0" indent="0">
              <a:buNone/>
            </a:pPr>
            <a:r>
              <a:rPr lang="en-US" sz="1600" dirty="0" smtClean="0"/>
              <a:t>Governor FR is represented on an FR diagram  by moving up the post-disturbance generation line (</a:t>
            </a:r>
            <a:r>
              <a:rPr lang="en-US" sz="1600" dirty="0" err="1" smtClean="0"/>
              <a:t>L2</a:t>
            </a:r>
            <a:r>
              <a:rPr lang="en-US" sz="1600" dirty="0" smtClean="0"/>
              <a:t>) by an amount equal to the additional MW generated  due to Governors. In the illustration below, after governor response the post-disturbance line moves up to </a:t>
            </a:r>
            <a:r>
              <a:rPr lang="en-US" sz="1600" dirty="0" err="1" smtClean="0"/>
              <a:t>L3</a:t>
            </a:r>
            <a:r>
              <a:rPr lang="en-US" sz="1600" dirty="0" smtClean="0"/>
              <a:t>. </a:t>
            </a:r>
            <a:endParaRPr lang="en-US"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67165"/>
            <a:ext cx="7010400" cy="5067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4057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rmAutofit fontScale="90000"/>
          </a:bodyPr>
          <a:lstStyle/>
          <a:p>
            <a:r>
              <a:rPr lang="en-US" sz="2600" b="1" dirty="0" smtClean="0"/>
              <a:t>What Determines the Magnitude of Governor FR ?</a:t>
            </a:r>
            <a:endParaRPr lang="en-US" sz="2600" b="1" dirty="0"/>
          </a:p>
        </p:txBody>
      </p:sp>
      <p:sp>
        <p:nvSpPr>
          <p:cNvPr id="3" name="Content Placeholder 2"/>
          <p:cNvSpPr>
            <a:spLocks noGrp="1"/>
          </p:cNvSpPr>
          <p:nvPr>
            <p:ph idx="1"/>
          </p:nvPr>
        </p:nvSpPr>
        <p:spPr>
          <a:xfrm>
            <a:off x="0" y="457200"/>
            <a:ext cx="9144000" cy="6400800"/>
          </a:xfrm>
        </p:spPr>
        <p:txBody>
          <a:bodyPr>
            <a:normAutofit/>
          </a:bodyPr>
          <a:lstStyle/>
          <a:p>
            <a:pPr marL="0" indent="0">
              <a:buNone/>
            </a:pPr>
            <a:r>
              <a:rPr lang="en-US" sz="1300" dirty="0" smtClean="0"/>
              <a:t>The magnitude of a generator Governor FR depends on the generator 60 Hz loading set point and on the Droop of the governor. </a:t>
            </a:r>
            <a:r>
              <a:rPr lang="en-US" sz="1300" dirty="0"/>
              <a:t>Droop, expressed as a percentage of reference frequency, is defined as the </a:t>
            </a:r>
            <a:r>
              <a:rPr lang="en-US" sz="1300" dirty="0" smtClean="0"/>
              <a:t>frequency </a:t>
            </a:r>
            <a:r>
              <a:rPr lang="en-US" sz="1300" dirty="0"/>
              <a:t>change required to have the governor make the output of the generator go from zero to full output. </a:t>
            </a:r>
            <a:r>
              <a:rPr lang="en-US" sz="1300" dirty="0" smtClean="0"/>
              <a:t> It can be shown that the magnitude of the additional  power </a:t>
            </a:r>
            <a:r>
              <a:rPr lang="fr-FR" sz="1300" dirty="0"/>
              <a:t>Δ </a:t>
            </a:r>
            <a:r>
              <a:rPr lang="fr-FR" sz="1300" dirty="0" smtClean="0"/>
              <a:t>P </a:t>
            </a:r>
            <a:r>
              <a:rPr lang="fr-FR" sz="1300" dirty="0" err="1" smtClean="0"/>
              <a:t>which</a:t>
            </a:r>
            <a:r>
              <a:rPr lang="fr-FR" sz="1300" dirty="0" smtClean="0"/>
              <a:t> </a:t>
            </a:r>
            <a:r>
              <a:rPr lang="fr-FR" sz="1300" dirty="0" err="1" smtClean="0"/>
              <a:t>is</a:t>
            </a:r>
            <a:r>
              <a:rPr lang="fr-FR" sz="1300" dirty="0" smtClean="0"/>
              <a:t> </a:t>
            </a:r>
            <a:r>
              <a:rPr lang="fr-FR" sz="1300" dirty="0" err="1" smtClean="0"/>
              <a:t>generated</a:t>
            </a:r>
            <a:r>
              <a:rPr lang="fr-FR" sz="1300" dirty="0" smtClean="0"/>
              <a:t> due to </a:t>
            </a:r>
            <a:r>
              <a:rPr lang="fr-FR" sz="1300" dirty="0" err="1" smtClean="0"/>
              <a:t>governor</a:t>
            </a:r>
            <a:r>
              <a:rPr lang="fr-FR" sz="1300" dirty="0" smtClean="0"/>
              <a:t> </a:t>
            </a:r>
            <a:r>
              <a:rPr lang="fr-FR" sz="1300" dirty="0" err="1" smtClean="0"/>
              <a:t>response</a:t>
            </a:r>
            <a:r>
              <a:rPr lang="fr-FR" sz="1300" dirty="0" smtClean="0"/>
              <a:t>  </a:t>
            </a:r>
            <a:r>
              <a:rPr lang="fr-FR" sz="1300" dirty="0" err="1" smtClean="0"/>
              <a:t>is</a:t>
            </a:r>
            <a:r>
              <a:rPr lang="fr-FR" sz="1300" dirty="0" smtClean="0"/>
              <a:t> </a:t>
            </a:r>
            <a:r>
              <a:rPr lang="fr-FR" sz="1300" dirty="0" err="1" smtClean="0"/>
              <a:t>given</a:t>
            </a:r>
            <a:r>
              <a:rPr lang="fr-FR" sz="1300" dirty="0" smtClean="0"/>
              <a:t> by   Δ </a:t>
            </a:r>
            <a:r>
              <a:rPr lang="fr-FR" sz="1300" dirty="0"/>
              <a:t>P = K</a:t>
            </a:r>
            <a:r>
              <a:rPr lang="fr-FR" sz="1300" dirty="0" smtClean="0"/>
              <a:t>*|</a:t>
            </a:r>
            <a:r>
              <a:rPr lang="fr-FR" sz="1300" dirty="0"/>
              <a:t>Δ f</a:t>
            </a:r>
            <a:r>
              <a:rPr lang="fr-FR" sz="1300" dirty="0" smtClean="0"/>
              <a:t>|   in pu of 60 Hz and of the </a:t>
            </a:r>
            <a:r>
              <a:rPr lang="fr-FR" sz="1300" dirty="0" err="1" smtClean="0"/>
              <a:t>generator</a:t>
            </a:r>
            <a:r>
              <a:rPr lang="fr-FR" sz="1300" dirty="0" smtClean="0"/>
              <a:t> </a:t>
            </a:r>
            <a:r>
              <a:rPr lang="fr-FR" sz="1300" dirty="0" err="1" smtClean="0"/>
              <a:t>capacity</a:t>
            </a:r>
            <a:r>
              <a:rPr lang="fr-FR" sz="1300" dirty="0" smtClean="0"/>
              <a:t>.  K </a:t>
            </a:r>
            <a:r>
              <a:rPr lang="fr-FR" sz="1300" dirty="0" err="1" smtClean="0"/>
              <a:t>is</a:t>
            </a:r>
            <a:r>
              <a:rPr lang="fr-FR" sz="1300" dirty="0" smtClean="0"/>
              <a:t> </a:t>
            </a:r>
            <a:r>
              <a:rPr lang="fr-FR" sz="1300" dirty="0" err="1" smtClean="0"/>
              <a:t>related</a:t>
            </a:r>
            <a:r>
              <a:rPr lang="fr-FR" sz="1300" dirty="0" smtClean="0"/>
              <a:t> to  1/</a:t>
            </a:r>
            <a:r>
              <a:rPr lang="fr-FR" sz="1300" dirty="0" err="1" smtClean="0"/>
              <a:t>Droop</a:t>
            </a:r>
            <a:r>
              <a:rPr lang="fr-FR" sz="1300" dirty="0" smtClean="0"/>
              <a:t>.  </a:t>
            </a:r>
            <a:r>
              <a:rPr lang="fr-FR" sz="1300" dirty="0" err="1" smtClean="0"/>
              <a:t>Focussing</a:t>
            </a:r>
            <a:r>
              <a:rPr lang="fr-FR" sz="1300" dirty="0" smtClean="0"/>
              <a:t> on situations </a:t>
            </a:r>
            <a:r>
              <a:rPr lang="fr-FR" sz="1300" dirty="0" err="1" smtClean="0"/>
              <a:t>where</a:t>
            </a:r>
            <a:r>
              <a:rPr lang="fr-FR" sz="1300" dirty="0" smtClean="0"/>
              <a:t> </a:t>
            </a:r>
            <a:r>
              <a:rPr lang="fr-FR" sz="1300" dirty="0" err="1" smtClean="0"/>
              <a:t>frequencies</a:t>
            </a:r>
            <a:r>
              <a:rPr lang="fr-FR" sz="1300" dirty="0" smtClean="0"/>
              <a:t> are </a:t>
            </a:r>
            <a:r>
              <a:rPr lang="fr-FR" sz="1300" dirty="0" err="1" smtClean="0"/>
              <a:t>below</a:t>
            </a:r>
            <a:r>
              <a:rPr lang="fr-FR" sz="1300" dirty="0" smtClean="0"/>
              <a:t> 60 Hz : (1) For </a:t>
            </a:r>
            <a:r>
              <a:rPr lang="fr-FR" sz="1300" dirty="0" err="1" smtClean="0"/>
              <a:t>generator</a:t>
            </a:r>
            <a:r>
              <a:rPr lang="fr-FR" sz="1300" dirty="0" smtClean="0"/>
              <a:t> C  the K =1/0.05 = 20 for </a:t>
            </a:r>
            <a:r>
              <a:rPr lang="fr-FR" sz="1300" dirty="0" err="1" smtClean="0"/>
              <a:t>frequencies</a:t>
            </a:r>
            <a:r>
              <a:rPr lang="fr-FR" sz="1300" dirty="0" smtClean="0"/>
              <a:t> down to 57 Hz and </a:t>
            </a:r>
            <a:r>
              <a:rPr lang="fr-FR" sz="1300" dirty="0" err="1" smtClean="0"/>
              <a:t>it</a:t>
            </a:r>
            <a:r>
              <a:rPr lang="fr-FR" sz="1300" dirty="0" smtClean="0"/>
              <a:t> </a:t>
            </a:r>
            <a:r>
              <a:rPr lang="fr-FR" sz="1300" dirty="0" err="1" smtClean="0"/>
              <a:t>is</a:t>
            </a:r>
            <a:r>
              <a:rPr lang="fr-FR" sz="1300" dirty="0" smtClean="0"/>
              <a:t> </a:t>
            </a:r>
            <a:r>
              <a:rPr lang="fr-FR" sz="1300" dirty="0" err="1" smtClean="0"/>
              <a:t>zero</a:t>
            </a:r>
            <a:r>
              <a:rPr lang="fr-FR" sz="1300" dirty="0" smtClean="0"/>
              <a:t> </a:t>
            </a:r>
            <a:r>
              <a:rPr lang="fr-FR" sz="1300" dirty="0" err="1" smtClean="0"/>
              <a:t>below</a:t>
            </a:r>
            <a:r>
              <a:rPr lang="fr-FR" sz="1300" dirty="0" smtClean="0"/>
              <a:t> </a:t>
            </a:r>
            <a:r>
              <a:rPr lang="fr-FR" sz="1300" dirty="0" err="1" smtClean="0"/>
              <a:t>that</a:t>
            </a:r>
            <a:r>
              <a:rPr lang="fr-FR" sz="1300" dirty="0" smtClean="0"/>
              <a:t>. (2) For </a:t>
            </a:r>
            <a:r>
              <a:rPr lang="fr-FR" sz="1300" dirty="0" err="1"/>
              <a:t>generator</a:t>
            </a:r>
            <a:r>
              <a:rPr lang="fr-FR" sz="1300" dirty="0"/>
              <a:t> B</a:t>
            </a:r>
            <a:r>
              <a:rPr lang="fr-FR" sz="1300" dirty="0" smtClean="0"/>
              <a:t> </a:t>
            </a:r>
            <a:r>
              <a:rPr lang="fr-FR" sz="1300" dirty="0"/>
              <a:t>the K </a:t>
            </a:r>
            <a:r>
              <a:rPr lang="fr-FR" sz="1300" dirty="0" smtClean="0"/>
              <a:t> </a:t>
            </a:r>
            <a:r>
              <a:rPr lang="fr-FR" sz="1300" dirty="0" err="1" smtClean="0"/>
              <a:t>is</a:t>
            </a:r>
            <a:r>
              <a:rPr lang="fr-FR" sz="1300" dirty="0" smtClean="0"/>
              <a:t> </a:t>
            </a:r>
            <a:r>
              <a:rPr lang="fr-FR" sz="1300" dirty="0" err="1" smtClean="0"/>
              <a:t>also</a:t>
            </a:r>
            <a:r>
              <a:rPr lang="fr-FR" sz="1300" dirty="0" smtClean="0"/>
              <a:t> 20 but for </a:t>
            </a:r>
            <a:r>
              <a:rPr lang="fr-FR" sz="1300" dirty="0" err="1"/>
              <a:t>frequencies</a:t>
            </a:r>
            <a:r>
              <a:rPr lang="fr-FR" sz="1300" dirty="0"/>
              <a:t> down to </a:t>
            </a:r>
            <a:r>
              <a:rPr lang="en-US" sz="1300" b="1" dirty="0" err="1"/>
              <a:t>f</a:t>
            </a:r>
            <a:r>
              <a:rPr lang="en-US" sz="1300" b="1" baseline="-25000" dirty="0" err="1"/>
              <a:t>B</a:t>
            </a:r>
            <a:r>
              <a:rPr lang="fr-FR" sz="1300" dirty="0" smtClean="0"/>
              <a:t> Hz</a:t>
            </a:r>
            <a:r>
              <a:rPr lang="fr-FR" sz="1300" dirty="0"/>
              <a:t> </a:t>
            </a:r>
            <a:r>
              <a:rPr lang="fr-FR" sz="1300" dirty="0" smtClean="0"/>
              <a:t>and </a:t>
            </a:r>
            <a:r>
              <a:rPr lang="fr-FR" sz="1300" dirty="0" err="1" smtClean="0"/>
              <a:t>is</a:t>
            </a:r>
            <a:r>
              <a:rPr lang="fr-FR" sz="1300" dirty="0" smtClean="0"/>
              <a:t> </a:t>
            </a:r>
            <a:r>
              <a:rPr lang="fr-FR" sz="1300" dirty="0" err="1" smtClean="0"/>
              <a:t>zero</a:t>
            </a:r>
            <a:r>
              <a:rPr lang="fr-FR" sz="1300" dirty="0" smtClean="0"/>
              <a:t> </a:t>
            </a:r>
            <a:r>
              <a:rPr lang="fr-FR" sz="1300" dirty="0" err="1" smtClean="0"/>
              <a:t>below</a:t>
            </a:r>
            <a:r>
              <a:rPr lang="fr-FR" sz="1300" dirty="0" smtClean="0"/>
              <a:t> </a:t>
            </a:r>
            <a:r>
              <a:rPr lang="fr-FR" sz="1300" dirty="0" err="1" smtClean="0"/>
              <a:t>that</a:t>
            </a:r>
            <a:r>
              <a:rPr lang="fr-FR" sz="1300" dirty="0" smtClean="0"/>
              <a:t> (3) For </a:t>
            </a:r>
            <a:r>
              <a:rPr lang="fr-FR" sz="1300" dirty="0" err="1" smtClean="0"/>
              <a:t>generator</a:t>
            </a:r>
            <a:r>
              <a:rPr lang="fr-FR" sz="1300" dirty="0" smtClean="0"/>
              <a:t> A the K </a:t>
            </a:r>
            <a:r>
              <a:rPr lang="fr-FR" sz="1300" dirty="0" err="1" smtClean="0"/>
              <a:t>is</a:t>
            </a:r>
            <a:r>
              <a:rPr lang="fr-FR" sz="1300" dirty="0" smtClean="0"/>
              <a:t> </a:t>
            </a:r>
            <a:r>
              <a:rPr lang="fr-FR" sz="1300" dirty="0" err="1" smtClean="0"/>
              <a:t>zero</a:t>
            </a:r>
            <a:r>
              <a:rPr lang="fr-FR" sz="1300" dirty="0" smtClean="0"/>
              <a:t>. In an </a:t>
            </a:r>
            <a:r>
              <a:rPr lang="fr-FR" sz="1300" dirty="0" err="1" smtClean="0"/>
              <a:t>interconnection</a:t>
            </a:r>
            <a:r>
              <a:rPr lang="fr-FR" sz="1300" dirty="0" smtClean="0"/>
              <a:t> </a:t>
            </a:r>
            <a:r>
              <a:rPr lang="fr-FR" sz="1300" dirty="0" err="1" smtClean="0"/>
              <a:t>which</a:t>
            </a:r>
            <a:r>
              <a:rPr lang="fr-FR" sz="1300" dirty="0" smtClean="0"/>
              <a:t> tends to </a:t>
            </a:r>
            <a:r>
              <a:rPr lang="fr-FR" sz="1300" dirty="0" err="1" smtClean="0"/>
              <a:t>consist</a:t>
            </a:r>
            <a:r>
              <a:rPr lang="fr-FR" sz="1300" dirty="0" smtClean="0"/>
              <a:t> of </a:t>
            </a:r>
            <a:r>
              <a:rPr lang="fr-FR" sz="1300" dirty="0" err="1" smtClean="0"/>
              <a:t>many</a:t>
            </a:r>
            <a:r>
              <a:rPr lang="fr-FR" sz="1300" dirty="0" smtClean="0"/>
              <a:t> </a:t>
            </a:r>
            <a:r>
              <a:rPr lang="fr-FR" sz="1300" dirty="0" err="1" smtClean="0"/>
              <a:t>generators</a:t>
            </a:r>
            <a:r>
              <a:rPr lang="fr-FR" sz="1300" dirty="0" smtClean="0"/>
              <a:t>  </a:t>
            </a:r>
            <a:r>
              <a:rPr lang="fr-FR" sz="1300" dirty="0" err="1" smtClean="0"/>
              <a:t>loaded</a:t>
            </a:r>
            <a:r>
              <a:rPr lang="fr-FR" sz="1300" dirty="0" smtClean="0"/>
              <a:t> as A, B or C, the </a:t>
            </a:r>
            <a:r>
              <a:rPr lang="fr-FR" sz="1300" dirty="0" err="1" smtClean="0"/>
              <a:t>interconnection</a:t>
            </a:r>
            <a:r>
              <a:rPr lang="fr-FR" sz="1300" dirty="0" smtClean="0"/>
              <a:t> </a:t>
            </a:r>
            <a:r>
              <a:rPr lang="en-US" sz="1300" dirty="0" smtClean="0"/>
              <a:t>effective Droop  can be significantly  higher than 5% . Note that higher Droop means lower response.</a:t>
            </a:r>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725" y="2362201"/>
            <a:ext cx="686721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1645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What Is the Impact of Higher Equipment FR?</a:t>
            </a:r>
            <a:endParaRPr lang="en-US" sz="2800" b="1" dirty="0"/>
          </a:p>
        </p:txBody>
      </p:sp>
      <p:sp>
        <p:nvSpPr>
          <p:cNvPr id="3" name="TextBox 2"/>
          <p:cNvSpPr txBox="1"/>
          <p:nvPr/>
        </p:nvSpPr>
        <p:spPr>
          <a:xfrm>
            <a:off x="457200" y="1072397"/>
            <a:ext cx="8229600" cy="584775"/>
          </a:xfrm>
          <a:prstGeom prst="rect">
            <a:avLst/>
          </a:prstGeom>
          <a:noFill/>
        </p:spPr>
        <p:txBody>
          <a:bodyPr wrap="square" rtlCol="0">
            <a:spAutoFit/>
          </a:bodyPr>
          <a:lstStyle/>
          <a:p>
            <a:r>
              <a:rPr lang="en-US" sz="1600" dirty="0" smtClean="0"/>
              <a:t>A higher </a:t>
            </a:r>
            <a:r>
              <a:rPr lang="en-US" sz="1600" dirty="0" err="1" smtClean="0"/>
              <a:t>EFR</a:t>
            </a:r>
            <a:r>
              <a:rPr lang="en-US" sz="1600" dirty="0" smtClean="0"/>
              <a:t> slows down the rate of frequency decay (much like higher Inertia) and  results in the arrest of the frequency decay  at a higher frequency.</a:t>
            </a:r>
            <a:endParaRPr lang="en-US" sz="16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57172"/>
            <a:ext cx="59912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0391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868362"/>
          </a:xfrm>
        </p:spPr>
        <p:txBody>
          <a:bodyPr>
            <a:normAutofit/>
          </a:bodyPr>
          <a:lstStyle/>
          <a:p>
            <a:r>
              <a:rPr lang="en-US" sz="2800" b="1" dirty="0" smtClean="0"/>
              <a:t>What Is the Impact </a:t>
            </a:r>
            <a:r>
              <a:rPr lang="en-US" sz="2800" b="1" dirty="0"/>
              <a:t>of </a:t>
            </a:r>
            <a:r>
              <a:rPr lang="en-US" sz="2800" b="1" dirty="0" smtClean="0"/>
              <a:t>Lower </a:t>
            </a:r>
            <a:r>
              <a:rPr lang="en-US" sz="2800" b="1" dirty="0"/>
              <a:t>Equipment </a:t>
            </a:r>
            <a:r>
              <a:rPr lang="en-US" sz="2800" b="1" dirty="0" smtClean="0"/>
              <a:t>FR?</a:t>
            </a:r>
            <a:endParaRPr lang="en-US" sz="2800" dirty="0"/>
          </a:p>
        </p:txBody>
      </p:sp>
      <p:sp>
        <p:nvSpPr>
          <p:cNvPr id="4" name="TextBox 3"/>
          <p:cNvSpPr txBox="1"/>
          <p:nvPr/>
        </p:nvSpPr>
        <p:spPr>
          <a:xfrm>
            <a:off x="457200" y="1143000"/>
            <a:ext cx="8229600" cy="584775"/>
          </a:xfrm>
          <a:prstGeom prst="rect">
            <a:avLst/>
          </a:prstGeom>
          <a:noFill/>
        </p:spPr>
        <p:txBody>
          <a:bodyPr wrap="square" rtlCol="0">
            <a:spAutoFit/>
          </a:bodyPr>
          <a:lstStyle/>
          <a:p>
            <a:r>
              <a:rPr lang="en-US" sz="1600" dirty="0" smtClean="0"/>
              <a:t>A lower </a:t>
            </a:r>
            <a:r>
              <a:rPr lang="en-US" sz="1600" dirty="0" err="1" smtClean="0"/>
              <a:t>EFR</a:t>
            </a:r>
            <a:r>
              <a:rPr lang="en-US" sz="1600" dirty="0" smtClean="0"/>
              <a:t> increases the rate of frequency decay (much like lower Inertia) and  results in the arrest of the frequency decay  at a lower frequency.</a:t>
            </a:r>
            <a:endParaRPr lang="en-US" sz="16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828800"/>
            <a:ext cx="59912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5770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What Is the Impact </a:t>
            </a:r>
            <a:r>
              <a:rPr lang="en-US" sz="2800" b="1" dirty="0"/>
              <a:t>of </a:t>
            </a:r>
            <a:r>
              <a:rPr lang="en-US" sz="2800" b="1" dirty="0" smtClean="0"/>
              <a:t>Higher Inertia?</a:t>
            </a:r>
            <a:endParaRPr lang="en-US" sz="2800" dirty="0"/>
          </a:p>
        </p:txBody>
      </p:sp>
      <p:sp>
        <p:nvSpPr>
          <p:cNvPr id="4" name="TextBox 3"/>
          <p:cNvSpPr txBox="1"/>
          <p:nvPr/>
        </p:nvSpPr>
        <p:spPr>
          <a:xfrm>
            <a:off x="457200" y="1143000"/>
            <a:ext cx="8229600" cy="584775"/>
          </a:xfrm>
          <a:prstGeom prst="rect">
            <a:avLst/>
          </a:prstGeom>
          <a:noFill/>
        </p:spPr>
        <p:txBody>
          <a:bodyPr wrap="square" rtlCol="0">
            <a:spAutoFit/>
          </a:bodyPr>
          <a:lstStyle/>
          <a:p>
            <a:r>
              <a:rPr lang="en-US" sz="1600" dirty="0" smtClean="0"/>
              <a:t>A higher Inertia slows down the rate of frequency decay, much like higher </a:t>
            </a:r>
            <a:r>
              <a:rPr lang="en-US" sz="1600" dirty="0" err="1" smtClean="0"/>
              <a:t>EFR</a:t>
            </a:r>
            <a:r>
              <a:rPr lang="en-US" sz="1600" dirty="0" smtClean="0"/>
              <a:t>, but has no impact on the value of the frequency at which frequency decay is arrested.</a:t>
            </a:r>
            <a:endParaRPr lang="en-US" sz="16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07493"/>
            <a:ext cx="59912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1779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What </a:t>
            </a:r>
            <a:r>
              <a:rPr lang="en-US" sz="2800" b="1" dirty="0"/>
              <a:t>Is the Impact of </a:t>
            </a:r>
            <a:r>
              <a:rPr lang="en-US" sz="2800" b="1" dirty="0" smtClean="0"/>
              <a:t>Lower </a:t>
            </a:r>
            <a:r>
              <a:rPr lang="en-US" sz="2800" b="1" dirty="0"/>
              <a:t>Inertia?</a:t>
            </a:r>
            <a:endParaRPr lang="en-US" sz="2800" dirty="0"/>
          </a:p>
        </p:txBody>
      </p:sp>
      <p:sp>
        <p:nvSpPr>
          <p:cNvPr id="4" name="TextBox 3"/>
          <p:cNvSpPr txBox="1"/>
          <p:nvPr/>
        </p:nvSpPr>
        <p:spPr>
          <a:xfrm>
            <a:off x="457200" y="1143000"/>
            <a:ext cx="7924800" cy="584775"/>
          </a:xfrm>
          <a:prstGeom prst="rect">
            <a:avLst/>
          </a:prstGeom>
          <a:noFill/>
        </p:spPr>
        <p:txBody>
          <a:bodyPr wrap="square" rtlCol="0">
            <a:spAutoFit/>
          </a:bodyPr>
          <a:lstStyle/>
          <a:p>
            <a:r>
              <a:rPr lang="en-US" sz="1600" dirty="0" smtClean="0"/>
              <a:t>A lower Inertia increases the rate of frequency decay,  much like lower </a:t>
            </a:r>
            <a:r>
              <a:rPr lang="en-US" sz="1600" dirty="0" err="1" smtClean="0"/>
              <a:t>EFR</a:t>
            </a:r>
            <a:r>
              <a:rPr lang="en-US" sz="1600" dirty="0"/>
              <a:t>,</a:t>
            </a:r>
            <a:r>
              <a:rPr lang="en-US" sz="1600" dirty="0" smtClean="0"/>
              <a:t> but has no impact  the value of the frequency at which frequency decay is arrested.</a:t>
            </a:r>
            <a:endParaRPr lang="en-US" sz="16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828800"/>
            <a:ext cx="59912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4883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1" dirty="0" smtClean="0"/>
              <a:t>Table of Contents</a:t>
            </a:r>
            <a:endParaRPr lang="en-US" sz="2800" b="1"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marL="514350" indent="-514350">
              <a:buFont typeface="+mj-lt"/>
              <a:buAutoNum type="arabicPeriod"/>
            </a:pPr>
            <a:r>
              <a:rPr lang="en-US" sz="1800" b="1" dirty="0" smtClean="0"/>
              <a:t>What Is Frequency Response (FR)?</a:t>
            </a:r>
          </a:p>
          <a:p>
            <a:pPr marL="514350" indent="-514350">
              <a:buFont typeface="+mj-lt"/>
              <a:buAutoNum type="arabicPeriod"/>
            </a:pPr>
            <a:r>
              <a:rPr lang="en-US" sz="1800" b="1" dirty="0"/>
              <a:t>Why Is FR Important to Interconnections?</a:t>
            </a:r>
            <a:endParaRPr lang="en-US" sz="1800" b="1" dirty="0" smtClean="0"/>
          </a:p>
          <a:p>
            <a:pPr marL="514350" indent="-514350">
              <a:buFont typeface="+mj-lt"/>
              <a:buAutoNum type="arabicPeriod"/>
            </a:pPr>
            <a:r>
              <a:rPr lang="en-US" sz="1800" b="1" dirty="0"/>
              <a:t>Why Is FR Important to Balancing Areas?</a:t>
            </a:r>
            <a:endParaRPr lang="en-US" sz="1800" b="1" dirty="0" smtClean="0"/>
          </a:p>
          <a:p>
            <a:pPr marL="514350" indent="-514350">
              <a:buFont typeface="+mj-lt"/>
              <a:buAutoNum type="arabicPeriod"/>
            </a:pPr>
            <a:r>
              <a:rPr lang="en-US" sz="1800" b="1" dirty="0" smtClean="0"/>
              <a:t>Where Does FR Come From?</a:t>
            </a:r>
          </a:p>
          <a:p>
            <a:pPr marL="514350" indent="-514350">
              <a:buFont typeface="+mj-lt"/>
              <a:buAutoNum type="arabicPeriod"/>
            </a:pPr>
            <a:r>
              <a:rPr lang="en-US" sz="1800" b="1" dirty="0" smtClean="0"/>
              <a:t>Does Inertia Provide FR?</a:t>
            </a:r>
          </a:p>
          <a:p>
            <a:pPr marL="514350" indent="-514350">
              <a:buFont typeface="+mj-lt"/>
              <a:buAutoNum type="arabicPeriod"/>
            </a:pPr>
            <a:r>
              <a:rPr lang="en-US" sz="1800" b="1" dirty="0" smtClean="0"/>
              <a:t>Is Load FR Always Beneficial?</a:t>
            </a:r>
          </a:p>
          <a:p>
            <a:pPr marL="514350" indent="-514350">
              <a:buFont typeface="+mj-lt"/>
              <a:buAutoNum type="arabicPeriod"/>
            </a:pPr>
            <a:r>
              <a:rPr lang="en-US" sz="1800" b="1" dirty="0" smtClean="0"/>
              <a:t>Is Generation FR Always Beneficial?</a:t>
            </a:r>
          </a:p>
          <a:p>
            <a:pPr marL="514350" indent="-514350">
              <a:buFont typeface="+mj-lt"/>
              <a:buAutoNum type="arabicPeriod"/>
            </a:pPr>
            <a:r>
              <a:rPr lang="en-US" sz="1800" b="1" dirty="0" smtClean="0"/>
              <a:t>When Does </a:t>
            </a:r>
            <a:r>
              <a:rPr lang="en-US" sz="1800" b="1" dirty="0"/>
              <a:t>a System Have Beneficial Equipment </a:t>
            </a:r>
            <a:r>
              <a:rPr lang="en-US" sz="1800" b="1" dirty="0" smtClean="0"/>
              <a:t>FR?</a:t>
            </a:r>
          </a:p>
          <a:p>
            <a:pPr marL="514350" indent="-514350">
              <a:buFont typeface="+mj-lt"/>
              <a:buAutoNum type="arabicPeriod"/>
            </a:pPr>
            <a:r>
              <a:rPr lang="en-US" sz="1800" b="1" dirty="0" smtClean="0"/>
              <a:t>Is a System that Has No Equipment FR Operable?</a:t>
            </a:r>
          </a:p>
          <a:p>
            <a:pPr marL="514350" indent="-514350">
              <a:buFont typeface="+mj-lt"/>
              <a:buAutoNum type="arabicPeriod"/>
            </a:pPr>
            <a:r>
              <a:rPr lang="en-US" sz="1800" b="1" dirty="0"/>
              <a:t>Is Governor FR the Same as Equipment FR</a:t>
            </a:r>
            <a:r>
              <a:rPr lang="en-US" sz="1800" b="1" dirty="0" smtClean="0"/>
              <a:t>?</a:t>
            </a:r>
          </a:p>
          <a:p>
            <a:pPr marL="514350" indent="-514350">
              <a:buFont typeface="+mj-lt"/>
              <a:buAutoNum type="arabicPeriod"/>
            </a:pPr>
            <a:r>
              <a:rPr lang="en-US" sz="1800" b="1" dirty="0"/>
              <a:t>How Is Governor FR Represented on an FR </a:t>
            </a:r>
            <a:r>
              <a:rPr lang="en-US" sz="1800" b="1" dirty="0" smtClean="0"/>
              <a:t>Diagram?</a:t>
            </a:r>
          </a:p>
          <a:p>
            <a:pPr marL="514350" indent="-514350">
              <a:buFont typeface="+mj-lt"/>
              <a:buAutoNum type="arabicPeriod"/>
            </a:pPr>
            <a:r>
              <a:rPr lang="en-US" sz="1800" b="1" dirty="0" smtClean="0"/>
              <a:t>What </a:t>
            </a:r>
            <a:r>
              <a:rPr lang="en-US" sz="1800" b="1" dirty="0"/>
              <a:t>Is the Impact of Higher Equipment FR</a:t>
            </a:r>
            <a:r>
              <a:rPr lang="en-US" sz="1800" b="1" dirty="0" smtClean="0"/>
              <a:t>?</a:t>
            </a:r>
          </a:p>
          <a:p>
            <a:pPr marL="514350" indent="-514350">
              <a:buFont typeface="+mj-lt"/>
              <a:buAutoNum type="arabicPeriod"/>
            </a:pPr>
            <a:r>
              <a:rPr lang="en-US" sz="1800" b="1" dirty="0" smtClean="0"/>
              <a:t>What </a:t>
            </a:r>
            <a:r>
              <a:rPr lang="en-US" sz="1800" b="1" dirty="0"/>
              <a:t>Is the Impact of </a:t>
            </a:r>
            <a:r>
              <a:rPr lang="en-US" sz="1800" b="1" dirty="0" smtClean="0"/>
              <a:t>Lower </a:t>
            </a:r>
            <a:r>
              <a:rPr lang="en-US" sz="1800" b="1" dirty="0"/>
              <a:t>Equipment FR</a:t>
            </a:r>
            <a:r>
              <a:rPr lang="en-US" sz="1800" b="1" dirty="0" smtClean="0"/>
              <a:t>?</a:t>
            </a:r>
          </a:p>
          <a:p>
            <a:pPr marL="514350" indent="-514350">
              <a:buFont typeface="+mj-lt"/>
              <a:buAutoNum type="arabicPeriod"/>
            </a:pPr>
            <a:r>
              <a:rPr lang="en-US" sz="1800" b="1" dirty="0" smtClean="0"/>
              <a:t>What </a:t>
            </a:r>
            <a:r>
              <a:rPr lang="en-US" sz="1800" b="1" dirty="0"/>
              <a:t>Is the Impact of Higher Inertia</a:t>
            </a:r>
            <a:r>
              <a:rPr lang="en-US" sz="1800" b="1" dirty="0" smtClean="0"/>
              <a:t>?</a:t>
            </a:r>
          </a:p>
          <a:p>
            <a:pPr marL="514350" indent="-514350">
              <a:buFont typeface="+mj-lt"/>
              <a:buAutoNum type="arabicPeriod"/>
            </a:pPr>
            <a:r>
              <a:rPr lang="en-US" sz="1800" b="1" dirty="0" smtClean="0"/>
              <a:t>What </a:t>
            </a:r>
            <a:r>
              <a:rPr lang="en-US" sz="1800" b="1" dirty="0"/>
              <a:t>Is the Impact of </a:t>
            </a:r>
            <a:r>
              <a:rPr lang="en-US" sz="1800" b="1" dirty="0" smtClean="0"/>
              <a:t>Lower </a:t>
            </a:r>
            <a:r>
              <a:rPr lang="en-US" sz="1800" b="1" dirty="0"/>
              <a:t>Inertia</a:t>
            </a:r>
            <a:r>
              <a:rPr lang="en-US" sz="1800" b="1" dirty="0" smtClean="0"/>
              <a:t>?</a:t>
            </a:r>
          </a:p>
          <a:p>
            <a:pPr marL="514350" indent="-514350">
              <a:buFont typeface="+mj-lt"/>
              <a:buAutoNum type="arabicPeriod"/>
            </a:pPr>
            <a:r>
              <a:rPr lang="en-US" sz="1800" b="1" dirty="0" smtClean="0"/>
              <a:t>What </a:t>
            </a:r>
            <a:r>
              <a:rPr lang="en-US" sz="1800" b="1" dirty="0"/>
              <a:t>Is the Impact of Higher Governor FR</a:t>
            </a:r>
            <a:r>
              <a:rPr lang="en-US" sz="1800" b="1" dirty="0" smtClean="0"/>
              <a:t>?</a:t>
            </a:r>
          </a:p>
          <a:p>
            <a:pPr marL="514350" indent="-514350">
              <a:buFont typeface="+mj-lt"/>
              <a:buAutoNum type="arabicPeriod"/>
            </a:pPr>
            <a:r>
              <a:rPr lang="en-US" sz="1800" b="1" dirty="0" smtClean="0"/>
              <a:t>What </a:t>
            </a:r>
            <a:r>
              <a:rPr lang="en-US" sz="1800" b="1" dirty="0"/>
              <a:t>Is the Impact of </a:t>
            </a:r>
            <a:r>
              <a:rPr lang="en-US" sz="1800" b="1" dirty="0" smtClean="0"/>
              <a:t>Lower </a:t>
            </a:r>
            <a:r>
              <a:rPr lang="en-US" sz="1800" b="1" dirty="0"/>
              <a:t>Governor FR</a:t>
            </a:r>
            <a:r>
              <a:rPr lang="en-US" sz="1800" b="1" dirty="0" smtClean="0"/>
              <a:t>?</a:t>
            </a:r>
          </a:p>
          <a:p>
            <a:pPr marL="514350" indent="-514350">
              <a:buFont typeface="+mj-lt"/>
              <a:buAutoNum type="arabicPeriod"/>
            </a:pPr>
            <a:r>
              <a:rPr lang="en-US" sz="1800" b="1" dirty="0" smtClean="0"/>
              <a:t>What Do Utilities Need to Do To Ensure Sufficient FR</a:t>
            </a:r>
            <a:r>
              <a:rPr lang="en-US" sz="1800" dirty="0" smtClean="0"/>
              <a:t>?</a:t>
            </a:r>
          </a:p>
          <a:p>
            <a:pPr marL="0" indent="0">
              <a:buNone/>
            </a:pPr>
            <a:endParaRPr lang="en-US" sz="1800" dirty="0" smtClean="0"/>
          </a:p>
          <a:p>
            <a:pPr marL="514350" indent="-514350">
              <a:buFont typeface="+mj-lt"/>
              <a:buAutoNum type="arabicPeriod"/>
            </a:pPr>
            <a:endParaRPr lang="en-US" sz="1800" dirty="0" smtClean="0"/>
          </a:p>
          <a:p>
            <a:pPr marL="514350" indent="-514350">
              <a:buFont typeface="+mj-lt"/>
              <a:buAutoNum type="arabicPeriod"/>
            </a:pPr>
            <a:endParaRPr lang="en-US" sz="1800" dirty="0" smtClean="0"/>
          </a:p>
          <a:p>
            <a:pPr marL="514350" indent="-514350">
              <a:buFont typeface="+mj-lt"/>
              <a:buAutoNum type="arabicPeriod"/>
            </a:pPr>
            <a:endParaRPr lang="en-US" sz="1800" dirty="0"/>
          </a:p>
        </p:txBody>
      </p:sp>
    </p:spTree>
    <p:extLst>
      <p:ext uri="{BB962C8B-B14F-4D97-AF65-F5344CB8AC3E}">
        <p14:creationId xmlns:p14="http://schemas.microsoft.com/office/powerpoint/2010/main" val="4073391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What Is the Impact </a:t>
            </a:r>
            <a:r>
              <a:rPr lang="en-US" sz="2800" b="1" dirty="0"/>
              <a:t>of </a:t>
            </a:r>
            <a:r>
              <a:rPr lang="en-US" sz="2800" b="1" dirty="0" smtClean="0"/>
              <a:t>Higher </a:t>
            </a:r>
            <a:r>
              <a:rPr lang="en-US" sz="2800" b="1" dirty="0"/>
              <a:t>Governor </a:t>
            </a:r>
            <a:r>
              <a:rPr lang="en-US" sz="2800" b="1" dirty="0" smtClean="0"/>
              <a:t>FR?</a:t>
            </a:r>
            <a:endParaRPr lang="en-US" sz="2800" dirty="0"/>
          </a:p>
        </p:txBody>
      </p:sp>
      <p:sp>
        <p:nvSpPr>
          <p:cNvPr id="4" name="TextBox 3"/>
          <p:cNvSpPr txBox="1"/>
          <p:nvPr/>
        </p:nvSpPr>
        <p:spPr>
          <a:xfrm>
            <a:off x="457200" y="990600"/>
            <a:ext cx="8229600" cy="830997"/>
          </a:xfrm>
          <a:prstGeom prst="rect">
            <a:avLst/>
          </a:prstGeom>
          <a:noFill/>
        </p:spPr>
        <p:txBody>
          <a:bodyPr wrap="square" rtlCol="0">
            <a:spAutoFit/>
          </a:bodyPr>
          <a:lstStyle/>
          <a:p>
            <a:r>
              <a:rPr lang="en-US" sz="1600" dirty="0" smtClean="0"/>
              <a:t>A higher Governor FR  slows down the rate of frequency decay and , if sufficient as in this case, it can reverse the frequency decay. Also it will raise the value of the frequency at which the system frequency settles.  This examples highlights the importance of sufficient Governor FR.</a:t>
            </a:r>
            <a:endParaRPr lang="en-US" sz="16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199" y="1905000"/>
            <a:ext cx="59912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6532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What </a:t>
            </a:r>
            <a:r>
              <a:rPr lang="en-US" sz="2800" b="1" dirty="0"/>
              <a:t>Is the Impact of </a:t>
            </a:r>
            <a:r>
              <a:rPr lang="en-US" sz="2800" b="1" dirty="0" smtClean="0"/>
              <a:t>Lower </a:t>
            </a:r>
            <a:r>
              <a:rPr lang="en-US" sz="2800" b="1" dirty="0"/>
              <a:t>Governor FR?</a:t>
            </a:r>
            <a:endParaRPr lang="en-US" sz="2800" dirty="0"/>
          </a:p>
        </p:txBody>
      </p:sp>
      <p:sp>
        <p:nvSpPr>
          <p:cNvPr id="5" name="TextBox 4"/>
          <p:cNvSpPr txBox="1"/>
          <p:nvPr/>
        </p:nvSpPr>
        <p:spPr>
          <a:xfrm>
            <a:off x="457200" y="990600"/>
            <a:ext cx="8229600" cy="1077218"/>
          </a:xfrm>
          <a:prstGeom prst="rect">
            <a:avLst/>
          </a:prstGeom>
          <a:noFill/>
        </p:spPr>
        <p:txBody>
          <a:bodyPr wrap="square" rtlCol="0">
            <a:spAutoFit/>
          </a:bodyPr>
          <a:lstStyle/>
          <a:p>
            <a:r>
              <a:rPr lang="en-US" sz="1600" dirty="0" smtClean="0"/>
              <a:t>A lower Governor FR  increases the rate of frequency decay and and it lowers the value of the frequency at which the system settles. This example confirms that the governor response for this incident was very poor  as the final frequency with no governor response is not much lower than the one experienced.</a:t>
            </a:r>
            <a:endParaRPr lang="en-US" sz="16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067818"/>
            <a:ext cx="59912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6098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What Do Utilities Need to Do To Ensure Sufficient FR</a:t>
            </a:r>
            <a:r>
              <a:rPr lang="en-US" sz="2800" dirty="0"/>
              <a:t>?</a:t>
            </a:r>
          </a:p>
        </p:txBody>
      </p:sp>
      <p:sp>
        <p:nvSpPr>
          <p:cNvPr id="3" name="Content Placeholder 2"/>
          <p:cNvSpPr>
            <a:spLocks noGrp="1"/>
          </p:cNvSpPr>
          <p:nvPr>
            <p:ph idx="1"/>
          </p:nvPr>
        </p:nvSpPr>
        <p:spPr/>
        <p:txBody>
          <a:bodyPr>
            <a:normAutofit fontScale="92500"/>
          </a:bodyPr>
          <a:lstStyle/>
          <a:p>
            <a:pPr marL="0" indent="0">
              <a:buNone/>
            </a:pPr>
            <a:r>
              <a:rPr lang="en-US" sz="1800" dirty="0" smtClean="0"/>
              <a:t>Frequency </a:t>
            </a:r>
            <a:r>
              <a:rPr lang="en-US" sz="1800" dirty="0"/>
              <a:t>Response and Inertia on our interconnections are declining due to emerging new generation technologies, new load supply technologies, and new types of loads</a:t>
            </a:r>
            <a:r>
              <a:rPr lang="en-US" sz="1800" dirty="0" smtClean="0"/>
              <a:t>. To ensure that sufficient Inertia and Frequency Response is maintained on our interconnections, utilities need to take the following initiatives:</a:t>
            </a:r>
          </a:p>
          <a:p>
            <a:pPr marL="0" indent="0">
              <a:buNone/>
            </a:pPr>
            <a:endParaRPr lang="en-US" sz="1800" dirty="0"/>
          </a:p>
          <a:p>
            <a:pPr>
              <a:buAutoNum type="arabicPeriod"/>
            </a:pPr>
            <a:r>
              <a:rPr lang="en-US" sz="1800" dirty="0" smtClean="0"/>
              <a:t>Require new and existing generator to have adequate Inertia and Frequency response characteristics to be proven by tests. This is not unlike requiring generators to be able to operate to 0.85 power factor to ensure adequate voltage control.</a:t>
            </a:r>
          </a:p>
          <a:p>
            <a:pPr>
              <a:buAutoNum type="arabicPeriod"/>
            </a:pPr>
            <a:r>
              <a:rPr lang="en-US" sz="1800" dirty="0" smtClean="0"/>
              <a:t>Require all new and existing loads to have some minimum FR characteristics to be proven by tests. This is not unlike penalizing loads that have poor power factors.</a:t>
            </a:r>
          </a:p>
          <a:p>
            <a:pPr>
              <a:buAutoNum type="arabicPeriod"/>
            </a:pPr>
            <a:r>
              <a:rPr lang="en-US" sz="1800" dirty="0" smtClean="0"/>
              <a:t>Petition FERC to require </a:t>
            </a:r>
            <a:r>
              <a:rPr lang="en-US" sz="1800" dirty="0" err="1" smtClean="0"/>
              <a:t>NERC</a:t>
            </a:r>
            <a:r>
              <a:rPr lang="en-US" sz="1800" dirty="0" smtClean="0"/>
              <a:t> to initiate an ongoing study to determine by tests the FR and Inertia characteristics of Loads. This would provide a basis for determining which loads should be refused connection, penalized, or rewarded. </a:t>
            </a:r>
          </a:p>
          <a:p>
            <a:pPr>
              <a:buFont typeface="Arial" panose="020B0604020202020204" pitchFamily="34" charset="0"/>
              <a:buAutoNum type="arabicPeriod"/>
            </a:pPr>
            <a:r>
              <a:rPr lang="en-US" sz="1800" dirty="0"/>
              <a:t>Petition FERC to require </a:t>
            </a:r>
            <a:r>
              <a:rPr lang="en-US" sz="1800" dirty="0" err="1"/>
              <a:t>NERC</a:t>
            </a:r>
            <a:r>
              <a:rPr lang="en-US" sz="1800" dirty="0"/>
              <a:t> to initiate an ongoing study to determine by tests the FR and Inertia characteristics of </a:t>
            </a:r>
            <a:r>
              <a:rPr lang="en-US" sz="1800" dirty="0" smtClean="0"/>
              <a:t>Generators. </a:t>
            </a:r>
            <a:r>
              <a:rPr lang="en-US" sz="1800" dirty="0"/>
              <a:t>This would provide a basis for determining which </a:t>
            </a:r>
            <a:r>
              <a:rPr lang="en-US" sz="1800" dirty="0" smtClean="0"/>
              <a:t>generators </a:t>
            </a:r>
            <a:r>
              <a:rPr lang="en-US" sz="1800" dirty="0"/>
              <a:t>should be refused </a:t>
            </a:r>
            <a:r>
              <a:rPr lang="en-US" sz="1800" dirty="0" smtClean="0"/>
              <a:t>connection, penalized, or rewarded. </a:t>
            </a:r>
            <a:endParaRPr lang="en-US" sz="1800" dirty="0"/>
          </a:p>
          <a:p>
            <a:pPr>
              <a:buAutoNum type="arabicPeriod"/>
            </a:pPr>
            <a:endParaRPr lang="en-US" sz="1800" dirty="0" smtClean="0"/>
          </a:p>
          <a:p>
            <a:pPr>
              <a:buAutoNum type="arabicPeriod"/>
            </a:pPr>
            <a:endParaRPr lang="en-US" sz="1800" dirty="0" smtClean="0"/>
          </a:p>
          <a:p>
            <a:pPr>
              <a:buAutoNum type="arabicPeriod"/>
            </a:pPr>
            <a:endParaRPr lang="en-US" sz="1800" dirty="0" smtClean="0"/>
          </a:p>
          <a:p>
            <a:pPr>
              <a:buAutoNum type="arabicPeriod"/>
            </a:pPr>
            <a:endParaRPr lang="en-US" sz="1800" dirty="0" smtClean="0"/>
          </a:p>
          <a:p>
            <a:pPr marL="0" indent="0">
              <a:buNone/>
            </a:pPr>
            <a:endParaRPr lang="en-US" sz="1800" dirty="0"/>
          </a:p>
        </p:txBody>
      </p:sp>
    </p:spTree>
    <p:extLst>
      <p:ext uri="{BB962C8B-B14F-4D97-AF65-F5344CB8AC3E}">
        <p14:creationId xmlns:p14="http://schemas.microsoft.com/office/powerpoint/2010/main" val="2907707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r>
              <a:rPr lang="en-US" dirty="0" smtClean="0"/>
              <a:t>The End</a:t>
            </a:r>
            <a:endParaRPr lang="en-US" dirty="0"/>
          </a:p>
        </p:txBody>
      </p:sp>
      <p:sp>
        <p:nvSpPr>
          <p:cNvPr id="4" name="Subtitle 2"/>
          <p:cNvSpPr txBox="1">
            <a:spLocks/>
          </p:cNvSpPr>
          <p:nvPr/>
        </p:nvSpPr>
        <p:spPr>
          <a:xfrm>
            <a:off x="5943600" y="6096000"/>
            <a:ext cx="3124200" cy="685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200" dirty="0" smtClean="0"/>
              <a:t>Electrical Power Systems Engineering Series </a:t>
            </a:r>
          </a:p>
          <a:p>
            <a:r>
              <a:rPr lang="en-US" sz="1200" dirty="0" smtClean="0"/>
              <a:t> </a:t>
            </a:r>
            <a:r>
              <a:rPr lang="en-US" sz="1200" dirty="0" err="1" smtClean="0"/>
              <a:t>Berardino</a:t>
            </a:r>
            <a:r>
              <a:rPr lang="en-US" sz="1200" dirty="0" smtClean="0"/>
              <a:t> (Dino) Porretta</a:t>
            </a:r>
          </a:p>
          <a:p>
            <a:r>
              <a:rPr lang="en-US" sz="1200" dirty="0" smtClean="0"/>
              <a:t>June 8, 2017      </a:t>
            </a:r>
            <a:endParaRPr lang="en-US" sz="1200" dirty="0"/>
          </a:p>
        </p:txBody>
      </p:sp>
    </p:spTree>
    <p:extLst>
      <p:ext uri="{BB962C8B-B14F-4D97-AF65-F5344CB8AC3E}">
        <p14:creationId xmlns:p14="http://schemas.microsoft.com/office/powerpoint/2010/main" val="175967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What Is Frequency Response?</a:t>
            </a:r>
            <a:endParaRPr lang="en-US" sz="3600" b="1"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pPr marL="0" indent="0">
              <a:buNone/>
            </a:pPr>
            <a:endParaRPr lang="en-US" sz="2400" dirty="0" smtClean="0"/>
          </a:p>
          <a:p>
            <a:pPr marL="0" indent="0">
              <a:buNone/>
            </a:pPr>
            <a:r>
              <a:rPr lang="en-US" sz="2400" dirty="0" smtClean="0"/>
              <a:t>Frequency </a:t>
            </a:r>
            <a:r>
              <a:rPr lang="en-US" sz="2400" dirty="0"/>
              <a:t>Response (FR), measured in </a:t>
            </a:r>
            <a:r>
              <a:rPr lang="en-US" sz="2400" dirty="0" smtClean="0"/>
              <a:t>MW/Hz ,</a:t>
            </a:r>
            <a:r>
              <a:rPr lang="en-US" sz="2400" dirty="0"/>
              <a:t> is the </a:t>
            </a:r>
            <a:r>
              <a:rPr lang="en-US" sz="2400" u="sng" dirty="0"/>
              <a:t>MW change</a:t>
            </a:r>
            <a:r>
              <a:rPr lang="en-US" sz="2400" dirty="0"/>
              <a:t> in the Generation-Load balance </a:t>
            </a:r>
            <a:r>
              <a:rPr lang="en-US" sz="2400" dirty="0" smtClean="0"/>
              <a:t>affected </a:t>
            </a:r>
            <a:r>
              <a:rPr lang="en-US" sz="2400" dirty="0"/>
              <a:t>automatically by the </a:t>
            </a:r>
            <a:r>
              <a:rPr lang="en-US" sz="2400" dirty="0" smtClean="0"/>
              <a:t>power system itself due to frequency changes alone.</a:t>
            </a:r>
          </a:p>
          <a:p>
            <a:pPr marL="0" indent="0">
              <a:buNone/>
            </a:pPr>
            <a:endParaRPr lang="en-US" sz="2400" dirty="0" smtClean="0"/>
          </a:p>
          <a:p>
            <a:pPr marL="0" indent="0">
              <a:buNone/>
            </a:pPr>
            <a:endParaRPr lang="en-US" sz="2400" dirty="0" smtClean="0"/>
          </a:p>
          <a:p>
            <a:pPr marL="0" indent="0">
              <a:buNone/>
            </a:pPr>
            <a:endParaRPr lang="en-US" sz="1800" dirty="0"/>
          </a:p>
          <a:p>
            <a:pPr marL="0" indent="0">
              <a:buNone/>
            </a:pPr>
            <a:r>
              <a:rPr lang="en-US" sz="1600" dirty="0" smtClean="0"/>
              <a:t>Example: </a:t>
            </a:r>
          </a:p>
          <a:p>
            <a:pPr marL="0" indent="0">
              <a:buNone/>
            </a:pPr>
            <a:endParaRPr lang="en-US" sz="1600" dirty="0" smtClean="0"/>
          </a:p>
          <a:p>
            <a:pPr marL="0" indent="0">
              <a:buNone/>
            </a:pPr>
            <a:r>
              <a:rPr lang="en-US" sz="1600" dirty="0" smtClean="0"/>
              <a:t>On May 12, 2012 at 3:30 PM the Eastern Interconnection was operating balanced at 60.021 Hz. Suddenly 1711 MW of generation tripped off line. After 18 seconds the frequency settled at 59.9488 Hz.  Accordingly, a frequency change of 0.0722 Hz (60.021-59.948) resulted in the system  FR to </a:t>
            </a:r>
            <a:r>
              <a:rPr lang="en-US" sz="1600" u="sng" dirty="0" smtClean="0"/>
              <a:t>change</a:t>
            </a:r>
            <a:r>
              <a:rPr lang="en-US" sz="1600" dirty="0" smtClean="0"/>
              <a:t> the generation-load imbalance from -1711 MW to zero thus arresting the frequency decay. Expressed in MW/Hz FR was :</a:t>
            </a:r>
          </a:p>
          <a:p>
            <a:pPr marL="0" indent="0">
              <a:buNone/>
            </a:pPr>
            <a:r>
              <a:rPr lang="en-US" sz="1600" dirty="0"/>
              <a:t>	</a:t>
            </a:r>
            <a:r>
              <a:rPr lang="en-US" sz="1600" dirty="0" smtClean="0"/>
              <a:t>	FR = 1711 / 0.0722 = 23698 MW/Hz</a:t>
            </a:r>
          </a:p>
          <a:p>
            <a:pPr marL="0" indent="0">
              <a:buNone/>
            </a:pPr>
            <a:r>
              <a:rPr lang="en-US" sz="1600" dirty="0" smtClean="0"/>
              <a:t>To be consistent with the convention that gives a positive sign to flows out of a Balancing Area, the FR has to be expressed as a negative number. Also, it is customary to express FR in per tenth of a Hz. Accordingly in this case the FR was:</a:t>
            </a:r>
          </a:p>
          <a:p>
            <a:pPr marL="0" indent="0">
              <a:buNone/>
            </a:pPr>
            <a:r>
              <a:rPr lang="en-US" sz="1600" dirty="0"/>
              <a:t>	</a:t>
            </a:r>
            <a:r>
              <a:rPr lang="en-US" sz="1600" dirty="0" smtClean="0"/>
              <a:t>	FR = -2369.8 MW/</a:t>
            </a:r>
            <a:r>
              <a:rPr lang="en-US" sz="1600" dirty="0" err="1" smtClean="0"/>
              <a:t>0.1Hz</a:t>
            </a:r>
            <a:endParaRPr lang="en-US" sz="1600" dirty="0"/>
          </a:p>
        </p:txBody>
      </p:sp>
    </p:spTree>
    <p:extLst>
      <p:ext uri="{BB962C8B-B14F-4D97-AF65-F5344CB8AC3E}">
        <p14:creationId xmlns:p14="http://schemas.microsoft.com/office/powerpoint/2010/main" val="189498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normAutofit/>
          </a:bodyPr>
          <a:lstStyle/>
          <a:p>
            <a:r>
              <a:rPr lang="en-US" sz="2800" b="1" dirty="0"/>
              <a:t>Why Is FR Important to </a:t>
            </a:r>
            <a:r>
              <a:rPr lang="en-US" sz="2800" b="1" dirty="0" smtClean="0"/>
              <a:t>Interconnections?</a:t>
            </a:r>
            <a:endParaRPr lang="en-US" sz="2800" b="1" dirty="0"/>
          </a:p>
        </p:txBody>
      </p:sp>
      <p:sp>
        <p:nvSpPr>
          <p:cNvPr id="3" name="Content Placeholder 2"/>
          <p:cNvSpPr>
            <a:spLocks noGrp="1"/>
          </p:cNvSpPr>
          <p:nvPr>
            <p:ph idx="1"/>
          </p:nvPr>
        </p:nvSpPr>
        <p:spPr>
          <a:xfrm>
            <a:off x="152400" y="1371600"/>
            <a:ext cx="8839200" cy="4754563"/>
          </a:xfrm>
        </p:spPr>
        <p:txBody>
          <a:bodyPr>
            <a:normAutofit fontScale="92500"/>
          </a:bodyPr>
          <a:lstStyle/>
          <a:p>
            <a:pPr marL="0" indent="0">
              <a:buNone/>
            </a:pPr>
            <a:endParaRPr lang="en-US" sz="2400" dirty="0" smtClean="0"/>
          </a:p>
          <a:p>
            <a:pPr marL="0" indent="0">
              <a:buNone/>
            </a:pPr>
            <a:r>
              <a:rPr lang="en-US" sz="2400" dirty="0" smtClean="0"/>
              <a:t>In the example on the prior slide, the arresting of the frequency decay at 59.948 Hz by the FR allowed time for </a:t>
            </a:r>
            <a:r>
              <a:rPr lang="en-US" sz="2400" dirty="0" err="1" smtClean="0"/>
              <a:t>AGC</a:t>
            </a:r>
            <a:r>
              <a:rPr lang="en-US" sz="2400" dirty="0" smtClean="0"/>
              <a:t> control to be deployed and initiate frequency restoration to 60 HZ. If the FR had not been there, or had not been sufficient, the frequency decay would have continued. This would have  resulted in load shedding and, if load shed not enough or if not shed fast enough, would have resulted in frequency protection tripping of generators  and, consequently, caused blackouts. Also,  in this case the Eastern Interconnection suffered a significant frequency decline but it remained stable. The FR also contributed to this stability.</a:t>
            </a:r>
          </a:p>
          <a:p>
            <a:pPr marL="0" indent="0">
              <a:buNone/>
            </a:pPr>
            <a:endParaRPr lang="en-US" sz="2400" dirty="0"/>
          </a:p>
          <a:p>
            <a:pPr marL="0" indent="0">
              <a:buNone/>
            </a:pPr>
            <a:r>
              <a:rPr lang="en-US" sz="2400" dirty="0" smtClean="0"/>
              <a:t>In other words, lower FR translates into more common frequency decline events, load shedding events, and blackouts events.</a:t>
            </a: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728445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15962"/>
          </a:xfrm>
        </p:spPr>
        <p:txBody>
          <a:bodyPr>
            <a:normAutofit/>
          </a:bodyPr>
          <a:lstStyle/>
          <a:p>
            <a:r>
              <a:rPr lang="en-US" sz="2800" b="1" dirty="0"/>
              <a:t>Why </a:t>
            </a:r>
            <a:r>
              <a:rPr lang="en-US" sz="2800" b="1" dirty="0" smtClean="0"/>
              <a:t>Is FR Important to </a:t>
            </a:r>
            <a:r>
              <a:rPr lang="en-US" sz="2800" b="1" dirty="0"/>
              <a:t>Balancing </a:t>
            </a:r>
            <a:r>
              <a:rPr lang="en-US" sz="2800" b="1" dirty="0" smtClean="0"/>
              <a:t>Areas? </a:t>
            </a:r>
            <a:endParaRPr lang="en-US" sz="2700" b="1"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marL="0" indent="0">
              <a:buNone/>
            </a:pPr>
            <a:r>
              <a:rPr lang="en-US" sz="1800" dirty="0" smtClean="0"/>
              <a:t>Each balancing area has a strong vested interest in ensuring that its FR remains high for the following main reasons:</a:t>
            </a:r>
          </a:p>
          <a:p>
            <a:pPr>
              <a:buFont typeface="+mj-lt"/>
              <a:buAutoNum type="arabicPeriod"/>
            </a:pPr>
            <a:endParaRPr lang="en-US" sz="1800" dirty="0"/>
          </a:p>
          <a:p>
            <a:pPr>
              <a:buAutoNum type="arabicPeriod"/>
            </a:pPr>
            <a:r>
              <a:rPr lang="en-US" sz="1800" dirty="0" smtClean="0"/>
              <a:t>The successful operation of a Balancing Area (BA)  depends on adequate      interconnection reliability and this depends critically on good Interconnection FR. The higher the FR the higher the reliability. As higher interconnection FR derives from higher FR</a:t>
            </a:r>
            <a:r>
              <a:rPr lang="en-US" sz="1800" dirty="0"/>
              <a:t> </a:t>
            </a:r>
            <a:r>
              <a:rPr lang="en-US" sz="1800" dirty="0" smtClean="0"/>
              <a:t>from each of the BAs , each BA has a vested interest in making sure that its own FR is higher.</a:t>
            </a:r>
          </a:p>
          <a:p>
            <a:pPr marL="0" indent="0">
              <a:buNone/>
            </a:pPr>
            <a:endParaRPr lang="en-US" sz="1800" dirty="0" smtClean="0"/>
          </a:p>
          <a:p>
            <a:pPr marL="0" indent="0">
              <a:buNone/>
            </a:pPr>
            <a:r>
              <a:rPr lang="en-US" sz="1800" dirty="0" smtClean="0"/>
              <a:t>2.   A higher FR facilitates meeting a BA frequency </a:t>
            </a:r>
            <a:r>
              <a:rPr lang="en-US" sz="1800" dirty="0"/>
              <a:t>r</a:t>
            </a:r>
            <a:r>
              <a:rPr lang="en-US" sz="1800" dirty="0" smtClean="0"/>
              <a:t>esponse responsibilities.</a:t>
            </a:r>
          </a:p>
          <a:p>
            <a:pPr marL="0" indent="0">
              <a:buNone/>
            </a:pPr>
            <a:endParaRPr lang="en-US" sz="1800" dirty="0" smtClean="0"/>
          </a:p>
          <a:p>
            <a:pPr>
              <a:buAutoNum type="arabicPeriod" startAt="3"/>
            </a:pPr>
            <a:r>
              <a:rPr lang="en-US" sz="1800" dirty="0" smtClean="0"/>
              <a:t>A higher FR is important to be able to meet the BA control performance standards</a:t>
            </a:r>
          </a:p>
          <a:p>
            <a:pPr>
              <a:buAutoNum type="arabicPeriod" startAt="3"/>
            </a:pPr>
            <a:endParaRPr lang="en-US" sz="1800" dirty="0"/>
          </a:p>
          <a:p>
            <a:pPr>
              <a:buAutoNum type="arabicPeriod" startAt="3"/>
            </a:pPr>
            <a:r>
              <a:rPr lang="en-US" sz="1800" dirty="0" smtClean="0"/>
              <a:t>A higher FR leads to a higher </a:t>
            </a:r>
            <a:r>
              <a:rPr lang="en-US" sz="1800" dirty="0" err="1" smtClean="0"/>
              <a:t>AGC</a:t>
            </a:r>
            <a:r>
              <a:rPr lang="en-US" sz="1800" dirty="0" smtClean="0"/>
              <a:t> Frequency Bias . This reduces up and down loading of BA generators thus reducing economic losses and wear and tear. The current practice of using 1% of peak load for Frequency Bias should be discontinued because it does not reward/penalize the BAs that “bring to the table” better/worse FR.</a:t>
            </a:r>
          </a:p>
          <a:p>
            <a:pPr>
              <a:buAutoNum type="arabicPeriod" startAt="3"/>
            </a:pPr>
            <a:endParaRPr lang="en-US" sz="1800" dirty="0"/>
          </a:p>
          <a:p>
            <a:pPr>
              <a:buAutoNum type="arabicPeriod" startAt="3"/>
            </a:pPr>
            <a:r>
              <a:rPr lang="en-US" sz="1800" dirty="0" smtClean="0"/>
              <a:t>A higher FR </a:t>
            </a:r>
            <a:r>
              <a:rPr lang="en-US" sz="1800" dirty="0"/>
              <a:t>increases significantly the ability of a BA to continue operating reliably if it were to remain isolated from the interconnection following a disturbance.</a:t>
            </a:r>
            <a:endParaRPr lang="en-US" sz="1800" dirty="0" smtClean="0"/>
          </a:p>
          <a:p>
            <a:pPr>
              <a:buAutoNum type="arabicPeriod" startAt="3"/>
            </a:pPr>
            <a:endParaRPr lang="en-US" sz="1800" dirty="0"/>
          </a:p>
          <a:p>
            <a:pPr>
              <a:buAutoNum type="arabicPeriod" startAt="3"/>
            </a:pPr>
            <a:endParaRPr lang="en-US" sz="1800" dirty="0" smtClean="0"/>
          </a:p>
          <a:p>
            <a:pPr marL="0" indent="0">
              <a:buNone/>
            </a:pPr>
            <a:endParaRPr lang="en-US" sz="1800" dirty="0" smtClean="0"/>
          </a:p>
          <a:p>
            <a:pPr>
              <a:buFont typeface="+mj-lt"/>
              <a:buAutoNum type="arabicPeriod"/>
            </a:pPr>
            <a:endParaRPr lang="en-US" sz="1800" dirty="0" smtClean="0"/>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1376259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dirty="0" smtClean="0"/>
              <a:t>Where Does FR Come From?</a:t>
            </a:r>
            <a:endParaRPr lang="en-US" sz="3200" b="1" dirty="0"/>
          </a:p>
        </p:txBody>
      </p:sp>
      <p:sp>
        <p:nvSpPr>
          <p:cNvPr id="3" name="Content Placeholder 2"/>
          <p:cNvSpPr>
            <a:spLocks noGrp="1"/>
          </p:cNvSpPr>
          <p:nvPr>
            <p:ph idx="1"/>
          </p:nvPr>
        </p:nvSpPr>
        <p:spPr>
          <a:xfrm>
            <a:off x="0" y="1066800"/>
            <a:ext cx="9144000" cy="5715000"/>
          </a:xfrm>
        </p:spPr>
        <p:txBody>
          <a:bodyPr>
            <a:normAutofit fontScale="85000" lnSpcReduction="10000"/>
          </a:bodyPr>
          <a:lstStyle/>
          <a:p>
            <a:pPr marL="0" indent="0">
              <a:buNone/>
            </a:pPr>
            <a:r>
              <a:rPr lang="en-US" sz="2400" dirty="0"/>
              <a:t>FR derives from the intrinsic frequency characteristics of power system </a:t>
            </a:r>
            <a:r>
              <a:rPr lang="en-US" sz="2400" dirty="0" smtClean="0"/>
              <a:t>equipment (Equipment FR) </a:t>
            </a:r>
            <a:r>
              <a:rPr lang="en-US" sz="2400" dirty="0"/>
              <a:t>and from the Governors of the individual </a:t>
            </a:r>
            <a:r>
              <a:rPr lang="en-US" sz="2400" dirty="0" smtClean="0"/>
              <a:t>generators (Governor FR).  </a:t>
            </a:r>
          </a:p>
          <a:p>
            <a:pPr marL="0" indent="0">
              <a:buNone/>
            </a:pPr>
            <a:endParaRPr lang="en-US" sz="2400" dirty="0" smtClean="0"/>
          </a:p>
          <a:p>
            <a:pPr marL="0" indent="0">
              <a:buNone/>
            </a:pPr>
            <a:r>
              <a:rPr lang="en-US" sz="2400" dirty="0" smtClean="0"/>
              <a:t>1. 	Equipment FR, also referred here as </a:t>
            </a:r>
            <a:r>
              <a:rPr lang="en-US" sz="2400" dirty="0" err="1" smtClean="0"/>
              <a:t>EFR</a:t>
            </a:r>
            <a:r>
              <a:rPr lang="en-US" sz="2400" dirty="0" smtClean="0"/>
              <a:t>,</a:t>
            </a:r>
            <a:r>
              <a:rPr lang="en-US" sz="2400" dirty="0"/>
              <a:t> </a:t>
            </a:r>
            <a:r>
              <a:rPr lang="en-US" sz="2400" dirty="0" smtClean="0"/>
              <a:t>is deployed without delay 	immediately as soon as the frequency starts to change. Its magnitude is a 	result of equipment physics and design practices. </a:t>
            </a:r>
            <a:r>
              <a:rPr lang="en-US" sz="2400" dirty="0" err="1" smtClean="0"/>
              <a:t>EFR</a:t>
            </a:r>
            <a:r>
              <a:rPr lang="en-US" sz="2400" dirty="0" smtClean="0"/>
              <a:t> consists of Load FR and 	Generation FR. </a:t>
            </a:r>
          </a:p>
          <a:p>
            <a:pPr marL="0" indent="0">
              <a:buNone/>
            </a:pPr>
            <a:endParaRPr lang="en-US" sz="2400" dirty="0" smtClean="0"/>
          </a:p>
          <a:p>
            <a:pPr marL="0" indent="0">
              <a:buNone/>
            </a:pPr>
            <a:r>
              <a:rPr lang="en-US" sz="2400" dirty="0" smtClean="0"/>
              <a:t>2.	Governor FR, also referred here as </a:t>
            </a:r>
            <a:r>
              <a:rPr lang="en-US" sz="2400" dirty="0" err="1" smtClean="0"/>
              <a:t>GFR</a:t>
            </a:r>
            <a:r>
              <a:rPr lang="en-US" sz="2400" dirty="0" smtClean="0"/>
              <a:t>, is deployed  </a:t>
            </a:r>
            <a:r>
              <a:rPr lang="en-US" sz="2400" dirty="0"/>
              <a:t>with a time </a:t>
            </a:r>
            <a:r>
              <a:rPr lang="en-US" sz="2400" dirty="0" smtClean="0"/>
              <a:t>delay </a:t>
            </a:r>
            <a:r>
              <a:rPr lang="en-US" sz="2400" dirty="0"/>
              <a:t>of </a:t>
            </a:r>
            <a:r>
              <a:rPr lang="en-US" sz="2400" dirty="0" smtClean="0"/>
              <a:t>	about </a:t>
            </a:r>
            <a:r>
              <a:rPr lang="en-US" sz="2400" dirty="0"/>
              <a:t>2 to </a:t>
            </a:r>
            <a:r>
              <a:rPr lang="en-US" sz="2400" dirty="0" smtClean="0"/>
              <a:t>5 </a:t>
            </a:r>
            <a:r>
              <a:rPr lang="en-US" sz="2400" dirty="0"/>
              <a:t>seconds </a:t>
            </a:r>
            <a:r>
              <a:rPr lang="en-US" sz="2400" dirty="0" smtClean="0"/>
              <a:t>after </a:t>
            </a:r>
            <a:r>
              <a:rPr lang="en-US" sz="2400" dirty="0"/>
              <a:t>the </a:t>
            </a:r>
            <a:r>
              <a:rPr lang="en-US" sz="2400" dirty="0" smtClean="0"/>
              <a:t>frequency starts to change. </a:t>
            </a:r>
            <a:r>
              <a:rPr lang="en-US" sz="2400" dirty="0"/>
              <a:t>This </a:t>
            </a:r>
            <a:r>
              <a:rPr lang="en-US" sz="2400" dirty="0" smtClean="0"/>
              <a:t>delay is </a:t>
            </a:r>
            <a:r>
              <a:rPr lang="en-US" sz="2400" dirty="0"/>
              <a:t>due to </a:t>
            </a:r>
            <a:r>
              <a:rPr lang="en-US" sz="2400" dirty="0" smtClean="0"/>
              <a:t>	governors dead </a:t>
            </a:r>
            <a:r>
              <a:rPr lang="en-US" sz="2400" dirty="0"/>
              <a:t>bands and </a:t>
            </a:r>
            <a:r>
              <a:rPr lang="en-US" sz="2400" dirty="0" smtClean="0"/>
              <a:t>velocity limits. Its magnitude is a result of Droop 	settings </a:t>
            </a:r>
            <a:r>
              <a:rPr lang="en-US" sz="2400" dirty="0"/>
              <a:t>and </a:t>
            </a:r>
            <a:r>
              <a:rPr lang="en-US" sz="2400" dirty="0" smtClean="0"/>
              <a:t>of generator loading practices. In the case of the disturbance in 	the example on the second slide, </a:t>
            </a:r>
            <a:r>
              <a:rPr lang="en-US" sz="2400" dirty="0" err="1" smtClean="0"/>
              <a:t>GFR</a:t>
            </a:r>
            <a:r>
              <a:rPr lang="en-US" sz="2400" dirty="0" smtClean="0"/>
              <a:t> started at about 4.25 seconds,  was not 	fully deployed until about 18 seconds, and its magnitude was only about 12% 	of the system FR.</a:t>
            </a:r>
          </a:p>
          <a:p>
            <a:pPr marL="0" indent="0">
              <a:buNone/>
            </a:pPr>
            <a:endParaRPr lang="en-US" sz="2400" dirty="0" smtClean="0"/>
          </a:p>
          <a:p>
            <a:pPr marL="0" indent="0">
              <a:buNone/>
            </a:pPr>
            <a:r>
              <a:rPr lang="en-US" sz="2400" dirty="0" smtClean="0"/>
              <a:t>Since </a:t>
            </a:r>
            <a:r>
              <a:rPr lang="en-US" sz="2400" dirty="0" err="1" smtClean="0"/>
              <a:t>EFR</a:t>
            </a:r>
            <a:r>
              <a:rPr lang="en-US" sz="2400" dirty="0" smtClean="0"/>
              <a:t> is deployed without delay, it provides the “first line of </a:t>
            </a:r>
            <a:r>
              <a:rPr lang="en-US" sz="2400" dirty="0" err="1" smtClean="0"/>
              <a:t>defence</a:t>
            </a:r>
            <a:r>
              <a:rPr lang="en-US" sz="2400" dirty="0" smtClean="0"/>
              <a:t>”, together with Inertia, that buys time for </a:t>
            </a:r>
            <a:r>
              <a:rPr lang="en-US" sz="2400" dirty="0" err="1" smtClean="0"/>
              <a:t>GFR</a:t>
            </a:r>
            <a:r>
              <a:rPr lang="en-US" sz="2400" dirty="0" smtClean="0"/>
              <a:t> to arrive. During the first few seconds, only the </a:t>
            </a:r>
            <a:r>
              <a:rPr lang="en-US" sz="2400" dirty="0" err="1" smtClean="0"/>
              <a:t>EFR</a:t>
            </a:r>
            <a:r>
              <a:rPr lang="en-US" sz="2400" dirty="0" smtClean="0"/>
              <a:t> and the Inertia help to stabilize the system.</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349849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Does Inertia Provide FR ?</a:t>
            </a:r>
            <a:endParaRPr lang="en-US" sz="3600" b="1" dirty="0"/>
          </a:p>
        </p:txBody>
      </p:sp>
      <p:sp>
        <p:nvSpPr>
          <p:cNvPr id="3" name="Content Placeholder 2"/>
          <p:cNvSpPr>
            <a:spLocks noGrp="1"/>
          </p:cNvSpPr>
          <p:nvPr>
            <p:ph idx="1"/>
          </p:nvPr>
        </p:nvSpPr>
        <p:spPr/>
        <p:txBody>
          <a:bodyPr>
            <a:normAutofit/>
          </a:bodyPr>
          <a:lstStyle/>
          <a:p>
            <a:pPr marL="0" indent="0">
              <a:buNone/>
            </a:pPr>
            <a:r>
              <a:rPr lang="en-US" sz="2400" dirty="0" smtClean="0"/>
              <a:t>Inertia does not provide FR.  It only determines how fast the frequency can change. Accordingly, a higher Inertia gives more time for the Governor FR to arrive before frequency gets below  load shedding settings, but in no way contributes to the arresting of the frequency decay.</a:t>
            </a:r>
          </a:p>
          <a:p>
            <a:pPr marL="0" indent="0">
              <a:buNone/>
            </a:pPr>
            <a:endParaRPr lang="en-US" sz="2400" dirty="0"/>
          </a:p>
          <a:p>
            <a:pPr marL="0" indent="0">
              <a:buNone/>
            </a:pPr>
            <a:r>
              <a:rPr lang="en-US" sz="2400" dirty="0" smtClean="0"/>
              <a:t>Inertia determines how much energy is released from the rotating masses (generators and motors) to keep supplying the load on the way to a new generation-load equilibrium at a lower frequency. The value of the lower frequency at which the  new equilibrium is found is determined by the FR.</a:t>
            </a:r>
            <a:endParaRPr lang="en-US" sz="2400" dirty="0"/>
          </a:p>
        </p:txBody>
      </p:sp>
    </p:spTree>
    <p:extLst>
      <p:ext uri="{BB962C8B-B14F-4D97-AF65-F5344CB8AC3E}">
        <p14:creationId xmlns:p14="http://schemas.microsoft.com/office/powerpoint/2010/main" val="431367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dirty="0" smtClean="0"/>
              <a:t>Is Load FR Always Beneficial?</a:t>
            </a:r>
            <a:endParaRPr lang="en-US" sz="3600" b="1" dirty="0"/>
          </a:p>
        </p:txBody>
      </p:sp>
      <p:sp>
        <p:nvSpPr>
          <p:cNvPr id="3" name="Content Placeholder 2"/>
          <p:cNvSpPr>
            <a:spLocks noGrp="1"/>
          </p:cNvSpPr>
          <p:nvPr>
            <p:ph idx="1"/>
          </p:nvPr>
        </p:nvSpPr>
        <p:spPr>
          <a:xfrm>
            <a:off x="304800" y="1066800"/>
            <a:ext cx="8458200" cy="5638800"/>
          </a:xfrm>
        </p:spPr>
        <p:txBody>
          <a:bodyPr>
            <a:normAutofit/>
          </a:bodyPr>
          <a:lstStyle/>
          <a:p>
            <a:pPr marL="0" indent="0">
              <a:buNone/>
            </a:pPr>
            <a:r>
              <a:rPr lang="en-US" sz="1600" dirty="0" smtClean="0"/>
              <a:t>The FR of the various loads are not all necessarily beneficial. To be beneficial the FR from a load must act to oppose the frequency change.  If a load has beneficial FR its MW consumption versus Frequency plot, in the vicinity of 60 Hz and with the only parameter changing being the frequency, would be the black line shown below. A load with the load variation shown by the blue dashed line does not have beneficial FR. A flat line would indicate no FR at all. Although not all loads have beneficial FR , the evidence is that the FR from the aggregated system Load is beneficial. </a:t>
            </a:r>
            <a:endParaRPr lang="en-US" sz="1600" dirty="0"/>
          </a:p>
        </p:txBody>
      </p:sp>
      <p:pic>
        <p:nvPicPr>
          <p:cNvPr id="103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667000"/>
            <a:ext cx="53340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1983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3600" b="1" dirty="0" smtClean="0"/>
              <a:t>Is Generation FR always Beneficial?</a:t>
            </a:r>
            <a:endParaRPr lang="en-US" sz="3600" dirty="0"/>
          </a:p>
        </p:txBody>
      </p:sp>
      <p:sp>
        <p:nvSpPr>
          <p:cNvPr id="3" name="Content Placeholder 2"/>
          <p:cNvSpPr>
            <a:spLocks noGrp="1"/>
          </p:cNvSpPr>
          <p:nvPr>
            <p:ph idx="1"/>
          </p:nvPr>
        </p:nvSpPr>
        <p:spPr>
          <a:xfrm>
            <a:off x="152400" y="990600"/>
            <a:ext cx="8915400" cy="5715000"/>
          </a:xfrm>
        </p:spPr>
        <p:txBody>
          <a:bodyPr>
            <a:normAutofit/>
          </a:bodyPr>
          <a:lstStyle/>
          <a:p>
            <a:pPr marL="0" indent="0">
              <a:buNone/>
            </a:pPr>
            <a:r>
              <a:rPr lang="en-US" sz="1600" dirty="0" smtClean="0"/>
              <a:t>The FR of the various generators  are not all necessarily beneficial. To be beneficial the FR from a Generator must act to oppose the frequency change.  If a generator has beneficial FR its MW generation versus Frequency plot, in the vicinity of 60 Hz and with the only parameter changing being the frequency, would be the red line shown below. A generator with the variation shown by the blue dashed line does not have beneficial FR. A flat line would indicate no FR at all. Although not all generators have beneficial FR the evidence is that the FR from the aggregated system Generation is beneficial.</a:t>
            </a:r>
          </a:p>
          <a:p>
            <a:pPr marL="0" indent="0">
              <a:buNone/>
            </a:pPr>
            <a:endParaRPr lang="en-US" sz="16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801596"/>
            <a:ext cx="53340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0272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5312</TotalTime>
  <Words>2363</Words>
  <Application>Microsoft Office PowerPoint</Application>
  <PresentationFormat>On-screen Show (4:3)</PresentationFormat>
  <Paragraphs>124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Frequency Response  of Electrical Power Systems</vt:lpstr>
      <vt:lpstr>Table of Contents</vt:lpstr>
      <vt:lpstr>What Is Frequency Response?</vt:lpstr>
      <vt:lpstr>Why Is FR Important to Interconnections?</vt:lpstr>
      <vt:lpstr>Why Is FR Important to Balancing Areas? </vt:lpstr>
      <vt:lpstr>Where Does FR Come From?</vt:lpstr>
      <vt:lpstr>Does Inertia Provide FR ?</vt:lpstr>
      <vt:lpstr>Is Load FR Always Beneficial?</vt:lpstr>
      <vt:lpstr>Is Generation FR always Beneficial?</vt:lpstr>
      <vt:lpstr>When Does a System Have Beneficial Equipment FR?</vt:lpstr>
      <vt:lpstr>Can a System Without Beneficial Equipment FR Be Operated ?</vt:lpstr>
      <vt:lpstr>Can a System Without Equipment FR Be Operated ?</vt:lpstr>
      <vt:lpstr>Is Governor FR the Same as Equipment FR?</vt:lpstr>
      <vt:lpstr>How Is Governor FR Represented on an FR Diagram ?</vt:lpstr>
      <vt:lpstr>What Determines the Magnitude of Governor FR ?</vt:lpstr>
      <vt:lpstr>What Is the Impact of Higher Equipment FR?</vt:lpstr>
      <vt:lpstr>What Is the Impact of Lower Equipment FR?</vt:lpstr>
      <vt:lpstr>What Is the Impact of Higher Inertia?</vt:lpstr>
      <vt:lpstr>What Is the Impact of Lower Inertia?</vt:lpstr>
      <vt:lpstr>What Is the Impact of Higher Governor FR?</vt:lpstr>
      <vt:lpstr>What Is the Impact of Lower Governor FR?</vt:lpstr>
      <vt:lpstr>What Do Utilities Need to Do To Ensure Sufficient FR?</vt:lpstr>
      <vt:lpstr>The End</vt:lpstr>
    </vt:vector>
  </TitlesOfParts>
  <Company>GAFOC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Dino Porretta</dc:creator>
  <cp:lastModifiedBy>Dino Porretta</cp:lastModifiedBy>
  <cp:revision>145</cp:revision>
  <dcterms:created xsi:type="dcterms:W3CDTF">2017-06-19T10:35:48Z</dcterms:created>
  <dcterms:modified xsi:type="dcterms:W3CDTF">2017-07-19T13:12:40Z</dcterms:modified>
</cp:coreProperties>
</file>