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97" r:id="rId3"/>
    <p:sldId id="257" r:id="rId4"/>
    <p:sldId id="259" r:id="rId5"/>
    <p:sldId id="292" r:id="rId6"/>
    <p:sldId id="260" r:id="rId7"/>
    <p:sldId id="301" r:id="rId8"/>
    <p:sldId id="262" r:id="rId9"/>
    <p:sldId id="311" r:id="rId10"/>
    <p:sldId id="330" r:id="rId11"/>
    <p:sldId id="328" r:id="rId12"/>
    <p:sldId id="331" r:id="rId13"/>
    <p:sldId id="327" r:id="rId14"/>
    <p:sldId id="302" r:id="rId15"/>
    <p:sldId id="305" r:id="rId16"/>
    <p:sldId id="306" r:id="rId17"/>
    <p:sldId id="307" r:id="rId18"/>
    <p:sldId id="308" r:id="rId19"/>
    <p:sldId id="298" r:id="rId20"/>
    <p:sldId id="332" r:id="rId21"/>
    <p:sldId id="263" r:id="rId22"/>
    <p:sldId id="300" r:id="rId23"/>
    <p:sldId id="320" r:id="rId24"/>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4629" autoAdjust="0"/>
  </p:normalViewPr>
  <p:slideViewPr>
    <p:cSldViewPr>
      <p:cViewPr>
        <p:scale>
          <a:sx n="66" d="100"/>
          <a:sy n="66" d="100"/>
        </p:scale>
        <p:origin x="-3030" y="-10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idx="1"/>
          </p:nvPr>
        </p:nvSpPr>
        <p:spPr bwMode="auto">
          <a:xfrm>
            <a:off x="3976688" y="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algn="r">
              <a:defRPr sz="1200"/>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701675" y="4419600"/>
            <a:ext cx="5616575" cy="418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3920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a:defRPr sz="1200"/>
            </a:lvl1pPr>
          </a:lstStyle>
          <a:p>
            <a:pPr>
              <a:defRPr/>
            </a:pPr>
            <a:endParaRPr lang="en-US"/>
          </a:p>
        </p:txBody>
      </p:sp>
      <p:sp>
        <p:nvSpPr>
          <p:cNvPr id="7175" name="Rectangle 7"/>
          <p:cNvSpPr>
            <a:spLocks noGrp="1" noChangeArrowheads="1"/>
          </p:cNvSpPr>
          <p:nvPr>
            <p:ph type="sldNum" sz="quarter" idx="5"/>
          </p:nvPr>
        </p:nvSpPr>
        <p:spPr bwMode="auto">
          <a:xfrm>
            <a:off x="3976688" y="883920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algn="r">
              <a:defRPr sz="1200"/>
            </a:lvl1pPr>
          </a:lstStyle>
          <a:p>
            <a:pPr>
              <a:defRPr/>
            </a:pPr>
            <a:fld id="{ECCF374E-D57E-4D31-9F59-A1BF6AFB9B07}" type="slidenum">
              <a:rPr lang="en-US"/>
              <a:pPr>
                <a:defRPr/>
              </a:pPr>
              <a:t>‹#›</a:t>
            </a:fld>
            <a:endParaRPr lang="en-US"/>
          </a:p>
        </p:txBody>
      </p:sp>
    </p:spTree>
    <p:extLst>
      <p:ext uri="{BB962C8B-B14F-4D97-AF65-F5344CB8AC3E}">
        <p14:creationId xmlns:p14="http://schemas.microsoft.com/office/powerpoint/2010/main" val="29213992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Arial" charset="0"/>
        <a:ea typeface="+mn-ea"/>
        <a:cs typeface="+mn-cs"/>
      </a:defRPr>
    </a:lvl1pPr>
    <a:lvl2pPr marL="457200" algn="l" rtl="0" eaLnBrk="0" fontAlgn="base" hangingPunct="0">
      <a:spcBef>
        <a:spcPct val="30000"/>
      </a:spcBef>
      <a:spcAft>
        <a:spcPct val="0"/>
      </a:spcAft>
      <a:defRPr sz="1300" kern="1200">
        <a:solidFill>
          <a:schemeClr val="tx1"/>
        </a:solidFill>
        <a:latin typeface="Arial" charset="0"/>
        <a:ea typeface="+mn-ea"/>
        <a:cs typeface="+mn-cs"/>
      </a:defRPr>
    </a:lvl2pPr>
    <a:lvl3pPr marL="914400" algn="l" rtl="0" eaLnBrk="0" fontAlgn="base" hangingPunct="0">
      <a:spcBef>
        <a:spcPct val="30000"/>
      </a:spcBef>
      <a:spcAft>
        <a:spcPct val="0"/>
      </a:spcAft>
      <a:defRPr sz="1300" kern="1200">
        <a:solidFill>
          <a:schemeClr val="tx1"/>
        </a:solidFill>
        <a:latin typeface="Arial" charset="0"/>
        <a:ea typeface="+mn-ea"/>
        <a:cs typeface="+mn-cs"/>
      </a:defRPr>
    </a:lvl3pPr>
    <a:lvl4pPr marL="1371600" algn="l" rtl="0" eaLnBrk="0" fontAlgn="base" hangingPunct="0">
      <a:spcBef>
        <a:spcPct val="30000"/>
      </a:spcBef>
      <a:spcAft>
        <a:spcPct val="0"/>
      </a:spcAft>
      <a:defRPr sz="1300" kern="1200">
        <a:solidFill>
          <a:schemeClr val="tx1"/>
        </a:solidFill>
        <a:latin typeface="Arial" charset="0"/>
        <a:ea typeface="+mn-ea"/>
        <a:cs typeface="+mn-cs"/>
      </a:defRPr>
    </a:lvl4pPr>
    <a:lvl5pPr marL="1828800" algn="l" rtl="0" eaLnBrk="0" fontAlgn="base" hangingPunct="0">
      <a:spcBef>
        <a:spcPct val="30000"/>
      </a:spcBef>
      <a:spcAft>
        <a:spcPct val="0"/>
      </a:spcAft>
      <a:defRPr sz="1300" kern="1200">
        <a:solidFill>
          <a:schemeClr val="tx1"/>
        </a:solidFill>
        <a:latin typeface="Arial" charset="0"/>
        <a:ea typeface="+mn-ea"/>
        <a:cs typeface="+mn-cs"/>
      </a:defRPr>
    </a:lvl5pPr>
    <a:lvl6pPr marL="2286000" algn="l" defTabSz="914400" rtl="0" eaLnBrk="1" latinLnBrk="0" hangingPunct="1">
      <a:defRPr sz="1300" kern="1200">
        <a:solidFill>
          <a:schemeClr val="tx1"/>
        </a:solidFill>
        <a:latin typeface="+mn-lt"/>
        <a:ea typeface="+mn-ea"/>
        <a:cs typeface="+mn-cs"/>
      </a:defRPr>
    </a:lvl6pPr>
    <a:lvl7pPr marL="2743200" algn="l" defTabSz="914400" rtl="0" eaLnBrk="1" latinLnBrk="0" hangingPunct="1">
      <a:defRPr sz="1300" kern="1200">
        <a:solidFill>
          <a:schemeClr val="tx1"/>
        </a:solidFill>
        <a:latin typeface="+mn-lt"/>
        <a:ea typeface="+mn-ea"/>
        <a:cs typeface="+mn-cs"/>
      </a:defRPr>
    </a:lvl7pPr>
    <a:lvl8pPr marL="3200400" algn="l" defTabSz="914400" rtl="0" eaLnBrk="1" latinLnBrk="0" hangingPunct="1">
      <a:defRPr sz="1300" kern="1200">
        <a:solidFill>
          <a:schemeClr val="tx1"/>
        </a:solidFill>
        <a:latin typeface="+mn-lt"/>
        <a:ea typeface="+mn-ea"/>
        <a:cs typeface="+mn-cs"/>
      </a:defRPr>
    </a:lvl8pPr>
    <a:lvl9pPr marL="3657600" algn="l" defTabSz="914400"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B21B9F-12E2-440F-9417-F32502D08A9C}" type="slidenum">
              <a:rPr lang="en-US"/>
              <a:pPr>
                <a:defRPr/>
              </a:pPr>
              <a:t>‹#›</a:t>
            </a:fld>
            <a:endParaRPr lang="en-US"/>
          </a:p>
        </p:txBody>
      </p:sp>
    </p:spTree>
    <p:extLst>
      <p:ext uri="{BB962C8B-B14F-4D97-AF65-F5344CB8AC3E}">
        <p14:creationId xmlns:p14="http://schemas.microsoft.com/office/powerpoint/2010/main" val="1808802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955AA6-8DD4-43F6-8B47-5130779330E7}" type="slidenum">
              <a:rPr lang="en-US"/>
              <a:pPr>
                <a:defRPr/>
              </a:pPr>
              <a:t>‹#›</a:t>
            </a:fld>
            <a:endParaRPr lang="en-US"/>
          </a:p>
        </p:txBody>
      </p:sp>
    </p:spTree>
    <p:extLst>
      <p:ext uri="{BB962C8B-B14F-4D97-AF65-F5344CB8AC3E}">
        <p14:creationId xmlns:p14="http://schemas.microsoft.com/office/powerpoint/2010/main" val="482453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38456B-9295-4A28-A7FA-9D082352C019}" type="slidenum">
              <a:rPr lang="en-US"/>
              <a:pPr>
                <a:defRPr/>
              </a:pPr>
              <a:t>‹#›</a:t>
            </a:fld>
            <a:endParaRPr lang="en-US"/>
          </a:p>
        </p:txBody>
      </p:sp>
    </p:spTree>
    <p:extLst>
      <p:ext uri="{BB962C8B-B14F-4D97-AF65-F5344CB8AC3E}">
        <p14:creationId xmlns:p14="http://schemas.microsoft.com/office/powerpoint/2010/main" val="3226984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91"/>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FB06EE-A94E-4EE1-94A3-D090FC87319B}" type="slidenum">
              <a:rPr lang="en-US"/>
              <a:pPr>
                <a:defRPr/>
              </a:pPr>
              <a:t>‹#›</a:t>
            </a:fld>
            <a:endParaRPr lang="en-US"/>
          </a:p>
        </p:txBody>
      </p:sp>
    </p:spTree>
    <p:extLst>
      <p:ext uri="{BB962C8B-B14F-4D97-AF65-F5344CB8AC3E}">
        <p14:creationId xmlns:p14="http://schemas.microsoft.com/office/powerpoint/2010/main" val="840059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7C88DC-E8B7-45C6-98E5-B84F8ED991F5}" type="slidenum">
              <a:rPr lang="en-US"/>
              <a:pPr>
                <a:defRPr/>
              </a:pPr>
              <a:t>‹#›</a:t>
            </a:fld>
            <a:endParaRPr lang="en-US"/>
          </a:p>
        </p:txBody>
      </p:sp>
    </p:spTree>
    <p:extLst>
      <p:ext uri="{BB962C8B-B14F-4D97-AF65-F5344CB8AC3E}">
        <p14:creationId xmlns:p14="http://schemas.microsoft.com/office/powerpoint/2010/main" val="3203893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1"/>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1"/>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798F24E-7153-4923-A54C-3AFFE1460ACD}" type="slidenum">
              <a:rPr lang="en-US"/>
              <a:pPr>
                <a:defRPr/>
              </a:pPr>
              <a:t>‹#›</a:t>
            </a:fld>
            <a:endParaRPr lang="en-US"/>
          </a:p>
        </p:txBody>
      </p:sp>
    </p:spTree>
    <p:extLst>
      <p:ext uri="{BB962C8B-B14F-4D97-AF65-F5344CB8AC3E}">
        <p14:creationId xmlns:p14="http://schemas.microsoft.com/office/powerpoint/2010/main" val="2631783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F0DAA8-E5DC-4E9E-81D4-72004BBDD490}" type="slidenum">
              <a:rPr lang="en-US"/>
              <a:pPr>
                <a:defRPr/>
              </a:pPr>
              <a:t>‹#›</a:t>
            </a:fld>
            <a:endParaRPr lang="en-US"/>
          </a:p>
        </p:txBody>
      </p:sp>
    </p:spTree>
    <p:extLst>
      <p:ext uri="{BB962C8B-B14F-4D97-AF65-F5344CB8AC3E}">
        <p14:creationId xmlns:p14="http://schemas.microsoft.com/office/powerpoint/2010/main" val="297310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A2EC4B-B2E8-48C7-8135-CF83483D66EF}" type="slidenum">
              <a:rPr lang="en-US"/>
              <a:pPr>
                <a:defRPr/>
              </a:pPr>
              <a:t>‹#›</a:t>
            </a:fld>
            <a:endParaRPr lang="en-US"/>
          </a:p>
        </p:txBody>
      </p:sp>
    </p:spTree>
    <p:extLst>
      <p:ext uri="{BB962C8B-B14F-4D97-AF65-F5344CB8AC3E}">
        <p14:creationId xmlns:p14="http://schemas.microsoft.com/office/powerpoint/2010/main" val="2938139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29673D-D7F9-4E3C-84A6-B8AD004C4671}" type="slidenum">
              <a:rPr lang="en-US"/>
              <a:pPr>
                <a:defRPr/>
              </a:pPr>
              <a:t>‹#›</a:t>
            </a:fld>
            <a:endParaRPr lang="en-US"/>
          </a:p>
        </p:txBody>
      </p:sp>
    </p:spTree>
    <p:extLst>
      <p:ext uri="{BB962C8B-B14F-4D97-AF65-F5344CB8AC3E}">
        <p14:creationId xmlns:p14="http://schemas.microsoft.com/office/powerpoint/2010/main" val="15235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4"/>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27D1C3-AC5E-401E-8C99-10278471433D}" type="slidenum">
              <a:rPr lang="en-US"/>
              <a:pPr>
                <a:defRPr/>
              </a:pPr>
              <a:t>‹#›</a:t>
            </a:fld>
            <a:endParaRPr lang="en-US"/>
          </a:p>
        </p:txBody>
      </p:sp>
    </p:spTree>
    <p:extLst>
      <p:ext uri="{BB962C8B-B14F-4D97-AF65-F5344CB8AC3E}">
        <p14:creationId xmlns:p14="http://schemas.microsoft.com/office/powerpoint/2010/main" val="134597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0ED10F-6919-4894-8061-16B3002CEEC5}" type="slidenum">
              <a:rPr lang="en-US"/>
              <a:pPr>
                <a:defRPr/>
              </a:pPr>
              <a:t>‹#›</a:t>
            </a:fld>
            <a:endParaRPr lang="en-US"/>
          </a:p>
        </p:txBody>
      </p:sp>
    </p:spTree>
    <p:extLst>
      <p:ext uri="{BB962C8B-B14F-4D97-AF65-F5344CB8AC3E}">
        <p14:creationId xmlns:p14="http://schemas.microsoft.com/office/powerpoint/2010/main" val="3321218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C817890-B9BA-4A87-BC8A-01E8A814C387}" type="slidenum">
              <a:rPr lang="en-US"/>
              <a:pPr>
                <a:defRPr/>
              </a:pPr>
              <a:t>‹#›</a:t>
            </a:fld>
            <a:endParaRPr lang="en-US"/>
          </a:p>
        </p:txBody>
      </p:sp>
    </p:spTree>
    <p:extLst>
      <p:ext uri="{BB962C8B-B14F-4D97-AF65-F5344CB8AC3E}">
        <p14:creationId xmlns:p14="http://schemas.microsoft.com/office/powerpoint/2010/main" val="2436639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1" cy="5853113"/>
          </a:xfrm>
        </p:spPr>
        <p:txBody>
          <a:bodyPr/>
          <a:lstStyle>
            <a:lvl1pPr>
              <a:defRPr sz="33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3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50E80A-A923-400C-B990-9C5498407554}" type="slidenum">
              <a:rPr lang="en-US"/>
              <a:pPr>
                <a:defRPr/>
              </a:pPr>
              <a:t>‹#›</a:t>
            </a:fld>
            <a:endParaRPr lang="en-US"/>
          </a:p>
        </p:txBody>
      </p:sp>
    </p:spTree>
    <p:extLst>
      <p:ext uri="{BB962C8B-B14F-4D97-AF65-F5344CB8AC3E}">
        <p14:creationId xmlns:p14="http://schemas.microsoft.com/office/powerpoint/2010/main" val="2090917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3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3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269527-D521-42B9-8550-3AC3E163EA46}" type="slidenum">
              <a:rPr lang="en-US"/>
              <a:pPr>
                <a:defRPr/>
              </a:pPr>
              <a:t>‹#›</a:t>
            </a:fld>
            <a:endParaRPr lang="en-US"/>
          </a:p>
        </p:txBody>
      </p:sp>
    </p:spTree>
    <p:extLst>
      <p:ext uri="{BB962C8B-B14F-4D97-AF65-F5344CB8AC3E}">
        <p14:creationId xmlns:p14="http://schemas.microsoft.com/office/powerpoint/2010/main" val="2120019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6"/>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6"/>
            <a:ext cx="2895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6"/>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AE58116-2FAC-48D6-B887-DAED949842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3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xo_29k9bPAhVHkh4KHTzsBGsQjRwIBw&amp;url=https://www.tva.gov/Energy/Our-Power-System/Renewables&amp;psig=AFQjCNE20AtvQwdB2dHBHGWAWVCCQQlaPQ&amp;ust=1476392074238417" TargetMode="External"/><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1.gi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subTitle" idx="1"/>
          </p:nvPr>
        </p:nvSpPr>
        <p:spPr>
          <a:xfrm>
            <a:off x="106999" y="228600"/>
            <a:ext cx="8793161" cy="6400800"/>
          </a:xfrm>
          <a:solidFill>
            <a:schemeClr val="bg1">
              <a:alpha val="75000"/>
            </a:schemeClr>
          </a:solidFill>
        </p:spPr>
        <p:txBody>
          <a:bodyPr/>
          <a:lstStyle/>
          <a:p>
            <a:pPr algn="r" eaLnBrk="1" hangingPunct="1"/>
            <a:r>
              <a:rPr lang="en-US" sz="1400" b="1" dirty="0" smtClean="0"/>
              <a:t> </a:t>
            </a:r>
            <a:endParaRPr lang="en-US" b="1" dirty="0" smtClean="0"/>
          </a:p>
          <a:p>
            <a:pPr eaLnBrk="1" hangingPunct="1"/>
            <a:endParaRPr lang="en-US" b="1" dirty="0" smtClean="0"/>
          </a:p>
          <a:p>
            <a:pPr eaLnBrk="1" hangingPunct="1"/>
            <a:r>
              <a:rPr lang="en-US" b="1" dirty="0" smtClean="0"/>
              <a:t> </a:t>
            </a:r>
            <a:r>
              <a:rPr lang="en-US" sz="4400" b="1" dirty="0" smtClean="0"/>
              <a:t>E</a:t>
            </a:r>
            <a:r>
              <a:rPr lang="en-US" b="1" dirty="0" smtClean="0"/>
              <a:t>nergy </a:t>
            </a:r>
            <a:r>
              <a:rPr lang="en-US" sz="4400" b="1" dirty="0" smtClean="0"/>
              <a:t>F</a:t>
            </a:r>
            <a:r>
              <a:rPr lang="en-US" b="1" dirty="0" smtClean="0"/>
              <a:t>orms </a:t>
            </a:r>
          </a:p>
          <a:p>
            <a:pPr eaLnBrk="1" hangingPunct="1"/>
            <a:r>
              <a:rPr lang="en-US" sz="2000" b="1" dirty="0" smtClean="0"/>
              <a:t>and</a:t>
            </a:r>
          </a:p>
          <a:p>
            <a:pPr eaLnBrk="1" hangingPunct="1"/>
            <a:r>
              <a:rPr lang="en-US" sz="4400" b="1" dirty="0" smtClean="0"/>
              <a:t>C</a:t>
            </a:r>
            <a:r>
              <a:rPr lang="en-US" b="1" dirty="0" smtClean="0"/>
              <a:t>onversion to </a:t>
            </a:r>
            <a:r>
              <a:rPr lang="en-US" sz="4400" b="1" dirty="0" smtClean="0"/>
              <a:t>E</a:t>
            </a:r>
            <a:r>
              <a:rPr lang="en-US" b="1" dirty="0" smtClean="0"/>
              <a:t>lectrical </a:t>
            </a:r>
            <a:r>
              <a:rPr lang="en-US" sz="4400" b="1" dirty="0" smtClean="0"/>
              <a:t>E</a:t>
            </a:r>
            <a:r>
              <a:rPr lang="en-US" b="1" dirty="0" smtClean="0"/>
              <a:t>nergy</a:t>
            </a:r>
            <a:endParaRPr lang="en-US" sz="1800" dirty="0"/>
          </a:p>
          <a:p>
            <a:pPr eaLnBrk="1" hangingPunct="1"/>
            <a:endParaRPr lang="en-US" sz="1800" dirty="0" smtClean="0"/>
          </a:p>
          <a:p>
            <a:pPr eaLnBrk="1" hangingPunct="1"/>
            <a:r>
              <a:rPr lang="en-US" sz="2000" dirty="0" smtClean="0"/>
              <a:t>By</a:t>
            </a:r>
          </a:p>
          <a:p>
            <a:pPr eaLnBrk="1" hangingPunct="1"/>
            <a:endParaRPr lang="en-US" sz="2000" dirty="0" smtClean="0"/>
          </a:p>
          <a:p>
            <a:pPr eaLnBrk="1" hangingPunct="1"/>
            <a:endParaRPr lang="en-US" sz="2000" dirty="0" smtClean="0"/>
          </a:p>
          <a:p>
            <a:pPr eaLnBrk="1" hangingPunct="1"/>
            <a:endParaRPr lang="en-US" sz="2000" dirty="0" smtClean="0"/>
          </a:p>
          <a:p>
            <a:pPr eaLnBrk="1" hangingPunct="1"/>
            <a:r>
              <a:rPr lang="en-US" sz="2000" dirty="0" smtClean="0"/>
              <a:t>Dino, </a:t>
            </a:r>
            <a:r>
              <a:rPr lang="en-US" sz="1400" dirty="0" err="1" smtClean="0"/>
              <a:t>BASc</a:t>
            </a:r>
            <a:r>
              <a:rPr lang="en-US" sz="1400" dirty="0" smtClean="0"/>
              <a:t>, </a:t>
            </a:r>
            <a:r>
              <a:rPr lang="en-US" sz="1400" dirty="0" err="1" smtClean="0"/>
              <a:t>M.Eng</a:t>
            </a:r>
            <a:r>
              <a:rPr lang="en-US" sz="1400" dirty="0" smtClean="0"/>
              <a:t>, </a:t>
            </a:r>
            <a:r>
              <a:rPr lang="en-US" sz="1400" dirty="0" err="1" smtClean="0"/>
              <a:t>P.Eng</a:t>
            </a:r>
            <a:endParaRPr lang="en-US" sz="1400" dirty="0" smtClean="0"/>
          </a:p>
        </p:txBody>
      </p:sp>
      <p:sp>
        <p:nvSpPr>
          <p:cNvPr id="2052" name="Rectangle 3"/>
          <p:cNvSpPr txBox="1">
            <a:spLocks noChangeArrowheads="1"/>
          </p:cNvSpPr>
          <p:nvPr/>
        </p:nvSpPr>
        <p:spPr bwMode="auto">
          <a:xfrm>
            <a:off x="6324600" y="5943600"/>
            <a:ext cx="2590800" cy="685800"/>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b="1" dirty="0" smtClean="0"/>
              <a:t>©</a:t>
            </a:r>
            <a:r>
              <a:rPr lang="en-US" sz="1300" b="1" dirty="0" smtClean="0"/>
              <a:t>   B. </a:t>
            </a:r>
            <a:r>
              <a:rPr lang="en-US" sz="1300" b="1" dirty="0"/>
              <a:t>Porretta </a:t>
            </a:r>
            <a:r>
              <a:rPr lang="en-US" sz="1300" b="1" dirty="0" smtClean="0"/>
              <a:t>, </a:t>
            </a:r>
            <a:r>
              <a:rPr lang="en-US" sz="1200" b="1" dirty="0" smtClean="0"/>
              <a:t>October 2016</a:t>
            </a:r>
            <a:endParaRPr lang="en-US" sz="1200" b="1" dirty="0"/>
          </a:p>
          <a:p>
            <a:pPr algn="ctr" eaLnBrk="1" hangingPunct="1">
              <a:spcBef>
                <a:spcPct val="20000"/>
              </a:spcBef>
            </a:pPr>
            <a:r>
              <a:rPr lang="en-US" sz="1200" b="1" dirty="0" smtClean="0"/>
              <a:t> </a:t>
            </a:r>
            <a:r>
              <a:rPr lang="en-US" sz="1200" b="1" dirty="0" err="1" smtClean="0"/>
              <a:t>berardino.porretta@rogers.com</a:t>
            </a:r>
            <a:endParaRPr lang="en-US" sz="12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r>
              <a:rPr lang="en-US" sz="3300" b="1" dirty="0"/>
              <a:t> </a:t>
            </a:r>
          </a:p>
          <a:p>
            <a:pPr algn="ctr" eaLnBrk="1" hangingPunct="1">
              <a:spcBef>
                <a:spcPct val="20000"/>
              </a:spcBef>
            </a:pPr>
            <a:r>
              <a:rPr lang="en-US" sz="3300" b="1" dirty="0"/>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4061" y="3810000"/>
            <a:ext cx="835873" cy="1164742"/>
          </a:xfrm>
          <a:prstGeom prst="rect">
            <a:avLst/>
          </a:prstGeom>
        </p:spPr>
      </p:pic>
      <p:sp>
        <p:nvSpPr>
          <p:cNvPr id="7" name="Rectangle 3"/>
          <p:cNvSpPr txBox="1">
            <a:spLocks noChangeArrowheads="1"/>
          </p:cNvSpPr>
          <p:nvPr/>
        </p:nvSpPr>
        <p:spPr bwMode="auto">
          <a:xfrm>
            <a:off x="6096000" y="228600"/>
            <a:ext cx="2819400" cy="312420"/>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400" b="1" dirty="0" smtClean="0"/>
              <a:t>Electrical Power System Series</a:t>
            </a:r>
            <a:endParaRPr lang="en-US" sz="14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r>
              <a:rPr lang="en-US" sz="3300" b="1" dirty="0"/>
              <a:t> </a:t>
            </a:r>
          </a:p>
          <a:p>
            <a:pPr algn="ctr" eaLnBrk="1" hangingPunct="1">
              <a:spcBef>
                <a:spcPct val="20000"/>
              </a:spcBef>
            </a:pPr>
            <a:r>
              <a:rPr lang="en-US" sz="3300" b="1" dirty="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52402"/>
            <a:ext cx="8743951" cy="65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le 1"/>
          <p:cNvSpPr>
            <a:spLocks noGrp="1"/>
          </p:cNvSpPr>
          <p:nvPr>
            <p:ph type="title"/>
          </p:nvPr>
        </p:nvSpPr>
        <p:spPr>
          <a:xfrm>
            <a:off x="161925" y="152400"/>
            <a:ext cx="8763000" cy="6587442"/>
          </a:xfrm>
          <a:solidFill>
            <a:schemeClr val="bg1">
              <a:alpha val="70195"/>
            </a:schemeClr>
          </a:solidFill>
        </p:spPr>
        <p:txBody>
          <a:bodyPr anchor="t"/>
          <a:lstStyle/>
          <a:p>
            <a:pPr algn="l"/>
            <a:r>
              <a:rPr lang="en-US" sz="2000" b="1" dirty="0"/>
              <a:t> </a:t>
            </a:r>
            <a:r>
              <a:rPr lang="en-US" sz="2000" b="1" dirty="0" smtClean="0"/>
              <a:t/>
            </a:r>
            <a:br>
              <a:rPr lang="en-US" sz="2000" b="1" dirty="0" smtClean="0"/>
            </a:br>
            <a:r>
              <a:rPr lang="en-US" sz="2000" b="1" dirty="0" smtClean="0"/>
              <a:t>                               </a:t>
            </a:r>
            <a:r>
              <a:rPr lang="en-US" sz="2800" b="1" dirty="0" smtClean="0"/>
              <a:t>Faraday </a:t>
            </a:r>
            <a:r>
              <a:rPr lang="en-US" sz="2800" b="1" dirty="0"/>
              <a:t>Law </a:t>
            </a:r>
            <a:r>
              <a:rPr lang="en-US" sz="2800" b="1" dirty="0" smtClean="0"/>
              <a:t>In Practice</a:t>
            </a:r>
            <a:r>
              <a:rPr lang="en-US" sz="2800" b="1" dirty="0"/>
              <a:t/>
            </a:r>
            <a:br>
              <a:rPr lang="en-US" sz="2800" b="1" dirty="0"/>
            </a:br>
            <a:r>
              <a:rPr lang="en-US" sz="1600" b="1" dirty="0" smtClean="0"/>
              <a:t>There are several arrangements used in practice to take advantage of Faraday Law to generate electricity. This sketch show the essentials of the arrangements. Rotor windings rotate, driven by turbines, inside stator windings to generate electricity. In the </a:t>
            </a:r>
            <a:r>
              <a:rPr lang="en-US" sz="1600" b="1" dirty="0"/>
              <a:t>s</a:t>
            </a:r>
            <a:r>
              <a:rPr lang="en-US" sz="1600" b="1" dirty="0" smtClean="0"/>
              <a:t>ketch, DC current is supplied to the rotor windings to generate the magnetic field “B”. Nuclear, fossil, and some solar plants, use steam to drive the turbines. Hydro plants use water. Wind plants use wind</a:t>
            </a:r>
            <a:r>
              <a:rPr lang="en-US" sz="1600" dirty="0" smtClean="0"/>
              <a:t>.</a:t>
            </a:r>
            <a:endParaRPr lang="en-US" sz="1600" b="1" dirty="0"/>
          </a:p>
        </p:txBody>
      </p:sp>
      <p:sp>
        <p:nvSpPr>
          <p:cNvPr id="5" name="Rectangle 3"/>
          <p:cNvSpPr txBox="1">
            <a:spLocks noChangeArrowheads="1"/>
          </p:cNvSpPr>
          <p:nvPr/>
        </p:nvSpPr>
        <p:spPr bwMode="auto">
          <a:xfrm>
            <a:off x="6858000" y="152400"/>
            <a:ext cx="2072060" cy="304800"/>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200" b="1" dirty="0"/>
              <a:t>Electrical Energy Series</a:t>
            </a:r>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r>
              <a:rPr lang="en-US" sz="1200" b="1" dirty="0"/>
              <a:t> </a:t>
            </a:r>
          </a:p>
          <a:p>
            <a:pPr algn="ctr" eaLnBrk="1" hangingPunct="1">
              <a:spcBef>
                <a:spcPct val="20000"/>
              </a:spcBef>
            </a:pPr>
            <a:r>
              <a:rPr lang="en-US" sz="1200" b="1" dirty="0"/>
              <a:t>  </a:t>
            </a:r>
          </a:p>
        </p:txBody>
      </p:sp>
      <p:pic>
        <p:nvPicPr>
          <p:cNvPr id="235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438400"/>
            <a:ext cx="7315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3"/>
          <p:cNvSpPr txBox="1">
            <a:spLocks noChangeArrowheads="1"/>
          </p:cNvSpPr>
          <p:nvPr/>
        </p:nvSpPr>
        <p:spPr bwMode="auto">
          <a:xfrm>
            <a:off x="6430701" y="6324600"/>
            <a:ext cx="2499360" cy="304800"/>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b="1" dirty="0" smtClean="0"/>
              <a:t>©</a:t>
            </a:r>
            <a:r>
              <a:rPr lang="en-US" sz="1300" b="1" dirty="0" smtClean="0"/>
              <a:t>   B. Porretta, </a:t>
            </a:r>
            <a:r>
              <a:rPr lang="en-US" sz="1100" b="1" dirty="0" smtClean="0"/>
              <a:t>October 2016  </a:t>
            </a:r>
            <a:endParaRPr lang="en-US" sz="11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r>
              <a:rPr lang="en-US" sz="3300" b="1" dirty="0"/>
              <a:t> </a:t>
            </a:r>
          </a:p>
          <a:p>
            <a:pPr algn="ctr" eaLnBrk="1" hangingPunct="1">
              <a:spcBef>
                <a:spcPct val="20000"/>
              </a:spcBef>
            </a:pPr>
            <a:r>
              <a:rPr lang="en-US" sz="3300" b="1" dirty="0"/>
              <a:t>  </a:t>
            </a:r>
          </a:p>
        </p:txBody>
      </p:sp>
    </p:spTree>
    <p:extLst>
      <p:ext uri="{BB962C8B-B14F-4D97-AF65-F5344CB8AC3E}">
        <p14:creationId xmlns:p14="http://schemas.microsoft.com/office/powerpoint/2010/main" val="1361582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481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52402"/>
            <a:ext cx="8743951" cy="65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le 1"/>
          <p:cNvSpPr>
            <a:spLocks noGrp="1"/>
          </p:cNvSpPr>
          <p:nvPr>
            <p:ph type="title"/>
          </p:nvPr>
        </p:nvSpPr>
        <p:spPr>
          <a:xfrm>
            <a:off x="171450" y="152400"/>
            <a:ext cx="8743950" cy="6587442"/>
          </a:xfrm>
          <a:solidFill>
            <a:schemeClr val="bg1">
              <a:alpha val="80000"/>
            </a:schemeClr>
          </a:solidFill>
        </p:spPr>
        <p:txBody>
          <a:bodyPr anchor="t"/>
          <a:lstStyle/>
          <a:p>
            <a:pPr algn="l"/>
            <a:r>
              <a:rPr lang="en-US" sz="2000" b="1" dirty="0">
                <a:solidFill>
                  <a:schemeClr val="tx1"/>
                </a:solidFill>
              </a:rPr>
              <a:t>  </a:t>
            </a:r>
            <a:r>
              <a:rPr lang="en-US" sz="2000" b="1" dirty="0" smtClean="0">
                <a:solidFill>
                  <a:schemeClr val="tx1"/>
                </a:solidFill>
              </a:rPr>
              <a:t>                                      </a:t>
            </a:r>
            <a:br>
              <a:rPr lang="en-US" sz="2000" b="1" dirty="0" smtClean="0">
                <a:solidFill>
                  <a:schemeClr val="tx1"/>
                </a:solidFill>
              </a:rPr>
            </a:br>
            <a:r>
              <a:rPr lang="en-US" sz="2000" b="1" dirty="0" smtClean="0">
                <a:solidFill>
                  <a:schemeClr val="tx1"/>
                </a:solidFill>
              </a:rPr>
              <a:t>                                          </a:t>
            </a:r>
            <a:r>
              <a:rPr lang="en-US" sz="2800" b="1" dirty="0" smtClean="0">
                <a:solidFill>
                  <a:schemeClr val="tx1"/>
                </a:solidFill>
              </a:rPr>
              <a:t>Photovoltaic Effect</a:t>
            </a:r>
            <a:r>
              <a:rPr lang="en-US" sz="2000" b="1" dirty="0" smtClean="0">
                <a:solidFill>
                  <a:schemeClr val="tx1"/>
                </a:solidFill>
              </a:rPr>
              <a:t/>
            </a:r>
            <a:br>
              <a:rPr lang="en-US" sz="2000" b="1" dirty="0" smtClean="0">
                <a:solidFill>
                  <a:schemeClr val="tx1"/>
                </a:solidFill>
              </a:rPr>
            </a:br>
            <a:r>
              <a:rPr lang="en-US" sz="2000" b="1" dirty="0" smtClean="0">
                <a:solidFill>
                  <a:schemeClr val="tx1"/>
                </a:solidFill>
              </a:rPr>
              <a:t/>
            </a:r>
            <a:br>
              <a:rPr lang="en-US" sz="2000" b="1" dirty="0" smtClean="0">
                <a:solidFill>
                  <a:schemeClr val="tx1"/>
                </a:solidFill>
              </a:rPr>
            </a:br>
            <a:r>
              <a:rPr lang="en-US" sz="1800" b="1" dirty="0" smtClean="0">
                <a:solidFill>
                  <a:schemeClr val="tx1"/>
                </a:solidFill>
              </a:rPr>
              <a:t>The Photovoltaic Effect refers to the physical and chemical  phenomena which result in an electric potential across some materials when light hits them. </a:t>
            </a:r>
            <a:br>
              <a:rPr lang="en-US" sz="1800" b="1" dirty="0" smtClean="0">
                <a:solidFill>
                  <a:schemeClr val="tx1"/>
                </a:solidFill>
              </a:rPr>
            </a:br>
            <a:r>
              <a:rPr lang="en-US" sz="1800" b="1" dirty="0">
                <a:solidFill>
                  <a:schemeClr val="tx1"/>
                </a:solidFill>
              </a:rPr>
              <a:t/>
            </a:r>
            <a:br>
              <a:rPr lang="en-US" sz="1800" b="1" dirty="0">
                <a:solidFill>
                  <a:schemeClr val="tx1"/>
                </a:solidFill>
              </a:rPr>
            </a:br>
            <a:r>
              <a:rPr lang="en-US" sz="1800" b="1" dirty="0" smtClean="0">
                <a:solidFill>
                  <a:schemeClr val="tx1"/>
                </a:solidFill>
              </a:rPr>
              <a:t>Most of the recent solar plant development in the USA is based on the Photovoltaic Effect. </a:t>
            </a:r>
            <a:r>
              <a:rPr lang="en-US" sz="1800" b="1" dirty="0">
                <a:solidFill>
                  <a:schemeClr val="tx1"/>
                </a:solidFill>
              </a:rPr>
              <a:t> </a:t>
            </a:r>
            <a:r>
              <a:rPr lang="en-US" sz="1800" b="1" dirty="0" smtClean="0">
                <a:solidFill>
                  <a:schemeClr val="tx1"/>
                </a:solidFill>
              </a:rPr>
              <a:t>Some solar developments are more conventional as they use the sun to provide heat to create steam that then is used to turn turbines that drive the rotors of electrical generators based on Faraday Law of induction. An example is the </a:t>
            </a:r>
            <a:r>
              <a:rPr lang="en-US" sz="1800" b="1" dirty="0" err="1" smtClean="0">
                <a:solidFill>
                  <a:schemeClr val="tx1"/>
                </a:solidFill>
              </a:rPr>
              <a:t>Ivanpah</a:t>
            </a:r>
            <a:r>
              <a:rPr lang="en-US" sz="1800" b="1" dirty="0" smtClean="0">
                <a:solidFill>
                  <a:schemeClr val="tx1"/>
                </a:solidFill>
              </a:rPr>
              <a:t> Solar Power Facility in San Bernardino County, California.</a:t>
            </a:r>
            <a:br>
              <a:rPr lang="en-US" sz="1800" b="1" dirty="0" smtClean="0">
                <a:solidFill>
                  <a:schemeClr val="tx1"/>
                </a:solidFill>
              </a:rPr>
            </a:br>
            <a:r>
              <a:rPr lang="en-US" sz="1800" b="1" dirty="0">
                <a:solidFill>
                  <a:schemeClr val="tx1"/>
                </a:solidFill>
              </a:rPr>
              <a:t/>
            </a:r>
            <a:br>
              <a:rPr lang="en-US" sz="1800" b="1" dirty="0">
                <a:solidFill>
                  <a:schemeClr val="tx1"/>
                </a:solidFill>
              </a:rPr>
            </a:br>
            <a:r>
              <a:rPr lang="en-US" sz="1800" b="1" dirty="0" smtClean="0">
                <a:solidFill>
                  <a:schemeClr val="tx1"/>
                </a:solidFill>
              </a:rPr>
              <a:t>Solar plants, just as Wind plants, are the </a:t>
            </a:r>
            <a:r>
              <a:rPr lang="en-US" sz="1800" b="1" dirty="0">
                <a:solidFill>
                  <a:schemeClr val="tx1"/>
                </a:solidFill>
              </a:rPr>
              <a:t>subject of much discussion these days as they provide power which is intermittent, and provide no support for frequency support. Because of this they pose serious threat to grid operating reliability. </a:t>
            </a:r>
            <a:r>
              <a:rPr lang="en-US" sz="1800" b="1" dirty="0" smtClean="0">
                <a:solidFill>
                  <a:schemeClr val="tx1"/>
                </a:solidFill>
              </a:rPr>
              <a:t>Both wind and solar plants </a:t>
            </a:r>
            <a:r>
              <a:rPr lang="en-US" sz="1800" b="1" dirty="0">
                <a:solidFill>
                  <a:schemeClr val="tx1"/>
                </a:solidFill>
              </a:rPr>
              <a:t>also </a:t>
            </a:r>
            <a:r>
              <a:rPr lang="en-US" sz="1800" b="1" dirty="0" smtClean="0">
                <a:solidFill>
                  <a:schemeClr val="tx1"/>
                </a:solidFill>
              </a:rPr>
              <a:t>likely pose serious </a:t>
            </a:r>
            <a:r>
              <a:rPr lang="en-US" sz="1800" b="1" dirty="0">
                <a:solidFill>
                  <a:schemeClr val="tx1"/>
                </a:solidFill>
              </a:rPr>
              <a:t>environmental </a:t>
            </a:r>
            <a:r>
              <a:rPr lang="en-US" sz="1800" b="1" dirty="0" smtClean="0">
                <a:solidFill>
                  <a:schemeClr val="tx1"/>
                </a:solidFill>
              </a:rPr>
              <a:t>impacts </a:t>
            </a:r>
            <a:r>
              <a:rPr lang="en-US" sz="1800" b="1" dirty="0">
                <a:solidFill>
                  <a:schemeClr val="tx1"/>
                </a:solidFill>
              </a:rPr>
              <a:t>as they require a lot of land. For example, to replace a nuclear plant of 1000 Mw with solar, would require about 100 square </a:t>
            </a:r>
            <a:r>
              <a:rPr lang="en-US" sz="1800" b="1" dirty="0" smtClean="0">
                <a:solidFill>
                  <a:schemeClr val="tx1"/>
                </a:solidFill>
              </a:rPr>
              <a:t>miles of land. They  may also cause dangerous shifts to our climate as the sunlight absorbed by the Solar Panels and the wind energy absorbed by the Wind Mills, becomes unavailable to our the ecosystems.</a:t>
            </a:r>
            <a:r>
              <a:rPr lang="en-US" sz="1800" b="1" dirty="0">
                <a:solidFill>
                  <a:schemeClr val="tx1"/>
                </a:solidFill>
              </a:rPr>
              <a:t/>
            </a:r>
            <a:br>
              <a:rPr lang="en-US" sz="1800" b="1" dirty="0">
                <a:solidFill>
                  <a:schemeClr val="tx1"/>
                </a:solidFill>
              </a:rPr>
            </a:br>
            <a:r>
              <a:rPr lang="en-US" sz="1800" b="1" dirty="0">
                <a:solidFill>
                  <a:schemeClr val="tx1"/>
                </a:solidFill>
              </a:rPr>
              <a:t/>
            </a:r>
            <a:br>
              <a:rPr lang="en-US" sz="1800" b="1" dirty="0">
                <a:solidFill>
                  <a:schemeClr val="tx1"/>
                </a:solidFill>
              </a:rPr>
            </a:br>
            <a:r>
              <a:rPr lang="en-US" sz="1800" b="1" dirty="0">
                <a:solidFill>
                  <a:schemeClr val="tx1"/>
                </a:solidFill>
              </a:rPr>
              <a:t/>
            </a:r>
            <a:br>
              <a:rPr lang="en-US" sz="1800" b="1" dirty="0">
                <a:solidFill>
                  <a:schemeClr val="tx1"/>
                </a:solidFill>
              </a:rPr>
            </a:br>
            <a:r>
              <a:rPr lang="en-US" sz="1800" b="1" dirty="0" smtClean="0">
                <a:solidFill>
                  <a:schemeClr val="tx1"/>
                </a:solidFill>
              </a:rPr>
              <a:t/>
            </a:r>
            <a:br>
              <a:rPr lang="en-US" sz="1800" b="1" dirty="0" smtClean="0">
                <a:solidFill>
                  <a:schemeClr val="tx1"/>
                </a:solidFill>
              </a:rPr>
            </a:br>
            <a:r>
              <a:rPr lang="en-US" sz="1800" b="1" dirty="0" smtClean="0">
                <a:solidFill>
                  <a:schemeClr val="tx1"/>
                </a:solidFill>
              </a:rPr>
              <a:t> </a:t>
            </a:r>
            <a:r>
              <a:rPr lang="en-US" sz="2000" dirty="0" smtClean="0">
                <a:solidFill>
                  <a:schemeClr val="tx1"/>
                </a:solidFill>
              </a:rPr>
              <a:t> </a:t>
            </a:r>
            <a:r>
              <a:rPr lang="en-US" sz="1800" dirty="0" smtClean="0">
                <a:solidFill>
                  <a:schemeClr val="tx1"/>
                </a:solidFill>
              </a:rPr>
              <a:t> </a:t>
            </a:r>
            <a:endParaRPr lang="en-US" sz="1800" b="1" dirty="0">
              <a:solidFill>
                <a:schemeClr val="tx1"/>
              </a:solidFill>
            </a:endParaRPr>
          </a:p>
        </p:txBody>
      </p:sp>
      <p:sp>
        <p:nvSpPr>
          <p:cNvPr id="5" name="Rectangle 3"/>
          <p:cNvSpPr txBox="1">
            <a:spLocks noChangeArrowheads="1"/>
          </p:cNvSpPr>
          <p:nvPr/>
        </p:nvSpPr>
        <p:spPr bwMode="auto">
          <a:xfrm>
            <a:off x="6858000" y="152400"/>
            <a:ext cx="2072060" cy="304800"/>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200" b="1" dirty="0"/>
              <a:t>Electrical Energy Series</a:t>
            </a:r>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r>
              <a:rPr lang="en-US" sz="1200" b="1" dirty="0" smtClean="0"/>
              <a:t> </a:t>
            </a:r>
            <a:endParaRPr lang="en-US" sz="1200" b="1" dirty="0"/>
          </a:p>
          <a:p>
            <a:pPr algn="ctr" eaLnBrk="1" hangingPunct="1">
              <a:spcBef>
                <a:spcPct val="20000"/>
              </a:spcBef>
            </a:pPr>
            <a:r>
              <a:rPr lang="en-US" sz="1200" b="1" dirty="0"/>
              <a:t>  </a:t>
            </a:r>
          </a:p>
        </p:txBody>
      </p:sp>
      <p:sp>
        <p:nvSpPr>
          <p:cNvPr id="6" name="Rectangle 3"/>
          <p:cNvSpPr txBox="1">
            <a:spLocks noChangeArrowheads="1"/>
          </p:cNvSpPr>
          <p:nvPr/>
        </p:nvSpPr>
        <p:spPr bwMode="auto">
          <a:xfrm>
            <a:off x="6430701" y="6251886"/>
            <a:ext cx="2499360" cy="377514"/>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b="1" dirty="0" smtClean="0"/>
              <a:t>©</a:t>
            </a:r>
            <a:r>
              <a:rPr lang="en-US" sz="1300" b="1" dirty="0" smtClean="0"/>
              <a:t>   B. Porretta, </a:t>
            </a:r>
            <a:r>
              <a:rPr lang="en-US" sz="1100" b="1" dirty="0" smtClean="0"/>
              <a:t>October 2016  </a:t>
            </a:r>
            <a:endParaRPr lang="en-US" sz="11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r>
              <a:rPr lang="en-US" sz="3300" b="1" dirty="0"/>
              <a:t> </a:t>
            </a:r>
          </a:p>
          <a:p>
            <a:pPr algn="ctr" eaLnBrk="1" hangingPunct="1">
              <a:spcBef>
                <a:spcPct val="20000"/>
              </a:spcBef>
            </a:pPr>
            <a:r>
              <a:rPr lang="en-US" sz="3300" b="1" dirty="0"/>
              <a:t>  </a:t>
            </a:r>
          </a:p>
        </p:txBody>
      </p:sp>
    </p:spTree>
    <p:extLst>
      <p:ext uri="{BB962C8B-B14F-4D97-AF65-F5344CB8AC3E}">
        <p14:creationId xmlns:p14="http://schemas.microsoft.com/office/powerpoint/2010/main" val="1181847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52402"/>
            <a:ext cx="8743951" cy="65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le 1"/>
          <p:cNvSpPr>
            <a:spLocks noGrp="1"/>
          </p:cNvSpPr>
          <p:nvPr>
            <p:ph type="title"/>
          </p:nvPr>
        </p:nvSpPr>
        <p:spPr>
          <a:xfrm>
            <a:off x="171450" y="152400"/>
            <a:ext cx="8743950" cy="6587442"/>
          </a:xfrm>
          <a:solidFill>
            <a:schemeClr val="bg1">
              <a:alpha val="70195"/>
            </a:schemeClr>
          </a:solidFill>
        </p:spPr>
        <p:txBody>
          <a:bodyPr anchor="t"/>
          <a:lstStyle/>
          <a:p>
            <a:pPr algn="l"/>
            <a:r>
              <a:rPr lang="en-US" sz="2000" b="1" dirty="0"/>
              <a:t>  </a:t>
            </a:r>
            <a:r>
              <a:rPr lang="en-US" sz="2000" b="1" dirty="0" smtClean="0"/>
              <a:t>                                      </a:t>
            </a:r>
            <a:br>
              <a:rPr lang="en-US" sz="2000" b="1" dirty="0" smtClean="0"/>
            </a:br>
            <a:r>
              <a:rPr lang="en-US" sz="2000" b="1" dirty="0" smtClean="0"/>
              <a:t>         </a:t>
            </a:r>
            <a:r>
              <a:rPr lang="en-US" sz="2400" b="1" dirty="0" smtClean="0"/>
              <a:t>Electricity Generation Based on Photovoltaic Effect</a:t>
            </a:r>
            <a:r>
              <a:rPr lang="en-US" sz="2000" b="1" dirty="0" smtClean="0"/>
              <a:t/>
            </a:r>
            <a:br>
              <a:rPr lang="en-US" sz="2000" b="1" dirty="0" smtClean="0"/>
            </a:br>
            <a:r>
              <a:rPr lang="en-US" sz="2000" b="1" dirty="0" smtClean="0"/>
              <a:t> </a:t>
            </a:r>
            <a:r>
              <a:rPr lang="en-US" sz="1800" b="1" dirty="0" smtClean="0"/>
              <a:t/>
            </a:r>
            <a:br>
              <a:rPr lang="en-US" sz="1800" b="1" dirty="0" smtClean="0"/>
            </a:br>
            <a:r>
              <a:rPr lang="en-US" sz="1800" b="1" dirty="0" smtClean="0"/>
              <a:t>Recent developments use Solar Panels made of arrays of photovoltaic cells. As illustrated below, a  typical cell is is made with N-Type and P-Type silicon wafers arranged as shown below. When the sun shines on the cell, this causes an electrical potential to develop across the front and back contacts. This potential causes a  current to flows in a wire connected between the contacts.</a:t>
            </a:r>
            <a:r>
              <a:rPr lang="en-US" sz="1800" b="1" dirty="0"/>
              <a:t/>
            </a:r>
            <a:br>
              <a:rPr lang="en-US" sz="1800" b="1" dirty="0"/>
            </a:br>
            <a:r>
              <a:rPr lang="en-US" sz="2000" dirty="0" smtClean="0"/>
              <a:t> </a:t>
            </a:r>
            <a:r>
              <a:rPr lang="en-US" sz="1800" dirty="0" smtClean="0"/>
              <a:t> </a:t>
            </a:r>
            <a:endParaRPr lang="en-US" sz="1800" b="1" dirty="0"/>
          </a:p>
        </p:txBody>
      </p:sp>
      <p:sp>
        <p:nvSpPr>
          <p:cNvPr id="5" name="Rectangle 3"/>
          <p:cNvSpPr txBox="1">
            <a:spLocks noChangeArrowheads="1"/>
          </p:cNvSpPr>
          <p:nvPr/>
        </p:nvSpPr>
        <p:spPr bwMode="auto">
          <a:xfrm>
            <a:off x="6858000" y="152400"/>
            <a:ext cx="2072060" cy="304800"/>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200" b="1" dirty="0"/>
              <a:t>Electrical Energy Series</a:t>
            </a:r>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r>
              <a:rPr lang="en-US" sz="1200" b="1" dirty="0" smtClean="0"/>
              <a:t> </a:t>
            </a:r>
            <a:endParaRPr lang="en-US" sz="1200" b="1" dirty="0"/>
          </a:p>
          <a:p>
            <a:pPr algn="ctr" eaLnBrk="1" hangingPunct="1">
              <a:spcBef>
                <a:spcPct val="20000"/>
              </a:spcBef>
            </a:pPr>
            <a:r>
              <a:rPr lang="en-US" sz="1200" b="1" dirty="0"/>
              <a:t>  </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2819399"/>
            <a:ext cx="7467600" cy="350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bwMode="auto">
          <a:xfrm>
            <a:off x="6430701" y="6251886"/>
            <a:ext cx="2499360" cy="377514"/>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b="1" dirty="0" smtClean="0"/>
              <a:t>©</a:t>
            </a:r>
            <a:r>
              <a:rPr lang="en-US" sz="1300" b="1" dirty="0" smtClean="0"/>
              <a:t>   B. Porretta, </a:t>
            </a:r>
            <a:r>
              <a:rPr lang="en-US" sz="1100" b="1" dirty="0" smtClean="0"/>
              <a:t>October 2016  </a:t>
            </a:r>
            <a:endParaRPr lang="en-US" sz="11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r>
              <a:rPr lang="en-US" sz="3300" b="1" dirty="0"/>
              <a:t> </a:t>
            </a:r>
          </a:p>
          <a:p>
            <a:pPr algn="ctr" eaLnBrk="1" hangingPunct="1">
              <a:spcBef>
                <a:spcPct val="20000"/>
              </a:spcBef>
            </a:pPr>
            <a:r>
              <a:rPr lang="en-US" sz="3300" b="1" dirty="0"/>
              <a:t>  </a:t>
            </a:r>
          </a:p>
        </p:txBody>
      </p:sp>
    </p:spTree>
    <p:extLst>
      <p:ext uri="{BB962C8B-B14F-4D97-AF65-F5344CB8AC3E}">
        <p14:creationId xmlns:p14="http://schemas.microsoft.com/office/powerpoint/2010/main" val="2839816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70146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228600" y="152400"/>
            <a:ext cx="8694516" cy="6477000"/>
          </a:xfrm>
          <a:solidFill>
            <a:schemeClr val="bg1">
              <a:alpha val="70000"/>
            </a:schemeClr>
          </a:solidFill>
        </p:spPr>
        <p:txBody>
          <a:bodyPr/>
          <a:lstStyle/>
          <a:p>
            <a:pPr marL="0" indent="0" algn="ctr" eaLnBrk="1" hangingPunct="1">
              <a:lnSpc>
                <a:spcPct val="80000"/>
              </a:lnSpc>
              <a:buNone/>
              <a:defRPr/>
            </a:pPr>
            <a:endParaRPr lang="en-US" b="1" dirty="0" smtClean="0"/>
          </a:p>
          <a:p>
            <a:pPr marL="0" indent="0" algn="ctr" eaLnBrk="1" hangingPunct="1">
              <a:lnSpc>
                <a:spcPct val="80000"/>
              </a:lnSpc>
              <a:buNone/>
              <a:defRPr/>
            </a:pPr>
            <a:r>
              <a:rPr lang="en-US" sz="2800" b="1" dirty="0" smtClean="0"/>
              <a:t>Examples of Energy Conversions to Electricity</a:t>
            </a:r>
            <a:endParaRPr lang="en-US" sz="2800" b="1" dirty="0"/>
          </a:p>
          <a:p>
            <a:pPr marL="0" indent="0" eaLnBrk="1" hangingPunct="1">
              <a:lnSpc>
                <a:spcPct val="80000"/>
              </a:lnSpc>
              <a:buNone/>
              <a:defRPr/>
            </a:pPr>
            <a:endParaRPr lang="en-US" sz="2000" dirty="0"/>
          </a:p>
          <a:p>
            <a:pPr marL="0" indent="0" eaLnBrk="1" hangingPunct="1">
              <a:lnSpc>
                <a:spcPct val="80000"/>
              </a:lnSpc>
              <a:buNone/>
              <a:defRPr/>
            </a:pPr>
            <a:endParaRPr lang="en-US" sz="2000" dirty="0"/>
          </a:p>
          <a:p>
            <a:pPr marL="0" indent="0" eaLnBrk="1" hangingPunct="1">
              <a:lnSpc>
                <a:spcPct val="80000"/>
              </a:lnSpc>
              <a:buNone/>
              <a:defRPr/>
            </a:pPr>
            <a:endParaRPr lang="en-US" sz="2000" dirty="0"/>
          </a:p>
          <a:p>
            <a:pPr marL="609600" indent="-609600" eaLnBrk="1" hangingPunct="1">
              <a:lnSpc>
                <a:spcPct val="80000"/>
              </a:lnSpc>
              <a:buFontTx/>
              <a:buAutoNum type="arabicPeriod"/>
              <a:defRPr/>
            </a:pPr>
            <a:r>
              <a:rPr lang="en-US" sz="2000" dirty="0"/>
              <a:t>At </a:t>
            </a:r>
            <a:r>
              <a:rPr lang="en-US" sz="2000" dirty="0" smtClean="0"/>
              <a:t>Plant Hatch, GA, </a:t>
            </a:r>
            <a:r>
              <a:rPr lang="en-US" sz="2000" b="1" dirty="0"/>
              <a:t>nuclear</a:t>
            </a:r>
            <a:r>
              <a:rPr lang="en-US" sz="2000" dirty="0"/>
              <a:t> energy is converted to Electricity</a:t>
            </a:r>
          </a:p>
          <a:p>
            <a:pPr marL="609600" indent="-609600" eaLnBrk="1" hangingPunct="1">
              <a:lnSpc>
                <a:spcPct val="80000"/>
              </a:lnSpc>
              <a:buFontTx/>
              <a:buAutoNum type="arabicPeriod"/>
              <a:defRPr/>
            </a:pPr>
            <a:endParaRPr lang="en-US" sz="2000" dirty="0"/>
          </a:p>
          <a:p>
            <a:pPr marL="609600" indent="-609600" eaLnBrk="1" hangingPunct="1">
              <a:lnSpc>
                <a:spcPct val="80000"/>
              </a:lnSpc>
              <a:buFontTx/>
              <a:buAutoNum type="arabicPeriod"/>
              <a:defRPr/>
            </a:pPr>
            <a:r>
              <a:rPr lang="en-US" sz="2000" dirty="0"/>
              <a:t>At </a:t>
            </a:r>
            <a:r>
              <a:rPr lang="en-US" sz="2000" dirty="0" smtClean="0"/>
              <a:t>Plant Scherer, GA, </a:t>
            </a:r>
            <a:r>
              <a:rPr lang="en-US" sz="2000" dirty="0"/>
              <a:t>coal </a:t>
            </a:r>
            <a:r>
              <a:rPr lang="en-US" sz="2000" b="1" dirty="0"/>
              <a:t>chemical</a:t>
            </a:r>
            <a:r>
              <a:rPr lang="en-US" sz="2000" dirty="0"/>
              <a:t> energy is converted to Electricity</a:t>
            </a:r>
          </a:p>
          <a:p>
            <a:pPr marL="609600" indent="-609600" eaLnBrk="1" hangingPunct="1">
              <a:lnSpc>
                <a:spcPct val="80000"/>
              </a:lnSpc>
              <a:buFontTx/>
              <a:buAutoNum type="arabicPeriod"/>
              <a:defRPr/>
            </a:pPr>
            <a:endParaRPr lang="en-US" sz="2000" dirty="0"/>
          </a:p>
          <a:p>
            <a:pPr marL="609600" indent="-609600" eaLnBrk="1" hangingPunct="1">
              <a:lnSpc>
                <a:spcPct val="80000"/>
              </a:lnSpc>
              <a:buFontTx/>
              <a:buAutoNum type="arabicPeriod"/>
              <a:defRPr/>
            </a:pPr>
            <a:r>
              <a:rPr lang="en-US" sz="2000" dirty="0"/>
              <a:t>At </a:t>
            </a:r>
            <a:r>
              <a:rPr lang="en-US" sz="2000" dirty="0" smtClean="0"/>
              <a:t>Hoover Dam, NV, </a:t>
            </a:r>
            <a:r>
              <a:rPr lang="en-US" sz="2000" dirty="0"/>
              <a:t>water </a:t>
            </a:r>
            <a:r>
              <a:rPr lang="en-US" sz="2000" b="1" dirty="0"/>
              <a:t>mechanical</a:t>
            </a:r>
            <a:r>
              <a:rPr lang="en-US" sz="2000" dirty="0"/>
              <a:t> energy is converted to Electricity</a:t>
            </a:r>
          </a:p>
          <a:p>
            <a:pPr marL="609600" indent="-609600" eaLnBrk="1" hangingPunct="1">
              <a:lnSpc>
                <a:spcPct val="80000"/>
              </a:lnSpc>
              <a:buFontTx/>
              <a:buAutoNum type="arabicPeriod"/>
              <a:defRPr/>
            </a:pPr>
            <a:endParaRPr lang="en-US" sz="2000" dirty="0"/>
          </a:p>
          <a:p>
            <a:pPr marL="609600" indent="-609600" eaLnBrk="1" hangingPunct="1">
              <a:lnSpc>
                <a:spcPct val="80000"/>
              </a:lnSpc>
              <a:buFontTx/>
              <a:buAutoNum type="arabicPeriod"/>
              <a:defRPr/>
            </a:pPr>
            <a:r>
              <a:rPr lang="en-US" sz="2000" dirty="0"/>
              <a:t>At </a:t>
            </a:r>
            <a:r>
              <a:rPr lang="en-US" sz="2000" dirty="0" smtClean="0"/>
              <a:t> Plant </a:t>
            </a:r>
            <a:r>
              <a:rPr lang="en-US" sz="2000" dirty="0" err="1" smtClean="0"/>
              <a:t>Smarr</a:t>
            </a:r>
            <a:r>
              <a:rPr lang="en-US" sz="2000" dirty="0" smtClean="0"/>
              <a:t>, GA,  </a:t>
            </a:r>
            <a:r>
              <a:rPr lang="en-US" sz="2000" dirty="0"/>
              <a:t>gas </a:t>
            </a:r>
            <a:r>
              <a:rPr lang="en-US" sz="2000" b="1" dirty="0"/>
              <a:t>chemical</a:t>
            </a:r>
            <a:r>
              <a:rPr lang="en-US" sz="2000" dirty="0"/>
              <a:t> energy is converted to Electricity</a:t>
            </a:r>
          </a:p>
          <a:p>
            <a:pPr marL="609600" indent="-609600" eaLnBrk="1" hangingPunct="1">
              <a:lnSpc>
                <a:spcPct val="80000"/>
              </a:lnSpc>
              <a:buFontTx/>
              <a:buAutoNum type="arabicPeriod"/>
              <a:defRPr/>
            </a:pPr>
            <a:endParaRPr lang="en-US" sz="2000" dirty="0"/>
          </a:p>
          <a:p>
            <a:pPr marL="609600" indent="-609600" eaLnBrk="1" hangingPunct="1">
              <a:lnSpc>
                <a:spcPct val="80000"/>
              </a:lnSpc>
              <a:buFontTx/>
              <a:buAutoNum type="arabicPeriod"/>
              <a:defRPr/>
            </a:pPr>
            <a:r>
              <a:rPr lang="en-US" sz="2000" dirty="0"/>
              <a:t>At Hartwell, </a:t>
            </a:r>
            <a:r>
              <a:rPr lang="en-US" sz="2000" dirty="0" smtClean="0"/>
              <a:t>GA, oil </a:t>
            </a:r>
            <a:r>
              <a:rPr lang="en-US" sz="2000" b="1" dirty="0"/>
              <a:t>chemical</a:t>
            </a:r>
            <a:r>
              <a:rPr lang="en-US" sz="2000" dirty="0"/>
              <a:t> energy  is converted to Electricity</a:t>
            </a:r>
          </a:p>
          <a:p>
            <a:pPr marL="609600" indent="-609600" eaLnBrk="1" hangingPunct="1">
              <a:lnSpc>
                <a:spcPct val="80000"/>
              </a:lnSpc>
              <a:buFontTx/>
              <a:buAutoNum type="arabicPeriod"/>
              <a:defRPr/>
            </a:pPr>
            <a:endParaRPr lang="en-US" sz="2000" dirty="0"/>
          </a:p>
          <a:p>
            <a:pPr marL="609600" indent="-609600" eaLnBrk="1" hangingPunct="1">
              <a:lnSpc>
                <a:spcPct val="80000"/>
              </a:lnSpc>
              <a:buFontTx/>
              <a:buAutoNum type="arabicPeriod"/>
              <a:defRPr/>
            </a:pPr>
            <a:r>
              <a:rPr lang="en-US" sz="2000" dirty="0"/>
              <a:t>At Azalea</a:t>
            </a:r>
            <a:r>
              <a:rPr lang="en-US" sz="2000" dirty="0" smtClean="0"/>
              <a:t>, GA, </a:t>
            </a:r>
            <a:r>
              <a:rPr lang="en-US" sz="2000" dirty="0"/>
              <a:t>the sun </a:t>
            </a:r>
            <a:r>
              <a:rPr lang="en-US" sz="2000" b="1" dirty="0"/>
              <a:t>radiant</a:t>
            </a:r>
            <a:r>
              <a:rPr lang="en-US" sz="2000" dirty="0"/>
              <a:t> energy is converted to Electricity  </a:t>
            </a:r>
          </a:p>
          <a:p>
            <a:pPr marL="609600" indent="-609600" eaLnBrk="1" hangingPunct="1">
              <a:lnSpc>
                <a:spcPct val="80000"/>
              </a:lnSpc>
              <a:buFontTx/>
              <a:buAutoNum type="arabicPeriod"/>
              <a:defRPr/>
            </a:pPr>
            <a:endParaRPr lang="en-US" sz="2000" dirty="0"/>
          </a:p>
          <a:p>
            <a:pPr marL="609600" indent="-609600" eaLnBrk="1" hangingPunct="1">
              <a:lnSpc>
                <a:spcPct val="80000"/>
              </a:lnSpc>
              <a:buFontTx/>
              <a:buAutoNum type="arabicPeriod"/>
              <a:defRPr/>
            </a:pPr>
            <a:r>
              <a:rPr lang="en-US" sz="2000" dirty="0"/>
              <a:t>At Ashtabula, </a:t>
            </a:r>
            <a:r>
              <a:rPr lang="en-US" sz="2000" dirty="0" smtClean="0"/>
              <a:t>ND, wind </a:t>
            </a:r>
            <a:r>
              <a:rPr lang="en-US" sz="2000" b="1" dirty="0"/>
              <a:t>mechanica</a:t>
            </a:r>
            <a:r>
              <a:rPr lang="en-US" sz="2000" dirty="0"/>
              <a:t>l energy is converted to Electricity</a:t>
            </a:r>
          </a:p>
        </p:txBody>
      </p:sp>
      <p:sp>
        <p:nvSpPr>
          <p:cNvPr id="4" name="Rectangle 3"/>
          <p:cNvSpPr txBox="1">
            <a:spLocks noChangeArrowheads="1"/>
          </p:cNvSpPr>
          <p:nvPr/>
        </p:nvSpPr>
        <p:spPr bwMode="auto">
          <a:xfrm>
            <a:off x="7370259" y="6300522"/>
            <a:ext cx="1552857" cy="407989"/>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b="1" dirty="0" smtClean="0"/>
              <a:t>©</a:t>
            </a:r>
            <a:r>
              <a:rPr lang="en-US" sz="1300" b="1" dirty="0" smtClean="0"/>
              <a:t>   B. Porretta </a:t>
            </a:r>
            <a:r>
              <a:rPr lang="en-US" sz="1200" b="1" dirty="0" smtClean="0"/>
              <a:t> </a:t>
            </a:r>
            <a:endParaRPr lang="en-US" sz="12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r>
              <a:rPr lang="en-US" sz="3300" b="1" dirty="0"/>
              <a:t> </a:t>
            </a:r>
          </a:p>
          <a:p>
            <a:pPr algn="ctr" eaLnBrk="1" hangingPunct="1">
              <a:spcBef>
                <a:spcPct val="20000"/>
              </a:spcBef>
            </a:pPr>
            <a:r>
              <a:rPr lang="en-US" sz="3300" b="1" dirty="0"/>
              <a:t>  </a:t>
            </a:r>
          </a:p>
        </p:txBody>
      </p:sp>
      <p:sp>
        <p:nvSpPr>
          <p:cNvPr id="5" name="Rectangle 3"/>
          <p:cNvSpPr txBox="1">
            <a:spLocks noChangeArrowheads="1"/>
          </p:cNvSpPr>
          <p:nvPr/>
        </p:nvSpPr>
        <p:spPr bwMode="auto">
          <a:xfrm>
            <a:off x="6857999" y="152400"/>
            <a:ext cx="2072061" cy="304800"/>
          </a:xfrm>
          <a:prstGeom prst="rect">
            <a:avLst/>
          </a:prstGeom>
          <a:solidFill>
            <a:schemeClr val="bg1">
              <a:alpha val="0"/>
            </a:schemeClr>
          </a:solidFill>
          <a:ln>
            <a:noFill/>
          </a:ln>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200" b="1" dirty="0"/>
              <a:t>Electrical Energy Series</a:t>
            </a:r>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r>
              <a:rPr lang="en-US" sz="1200" b="1" dirty="0"/>
              <a:t> </a:t>
            </a:r>
          </a:p>
          <a:p>
            <a:pPr algn="ctr" eaLnBrk="1" hangingPunct="1">
              <a:spcBef>
                <a:spcPct val="20000"/>
              </a:spcBef>
            </a:pPr>
            <a:r>
              <a:rPr lang="en-US" sz="1200" b="1" dirty="0"/>
              <a:t>  </a:t>
            </a:r>
          </a:p>
        </p:txBody>
      </p:sp>
    </p:spTree>
    <p:extLst>
      <p:ext uri="{BB962C8B-B14F-4D97-AF65-F5344CB8AC3E}">
        <p14:creationId xmlns:p14="http://schemas.microsoft.com/office/powerpoint/2010/main" val="2736853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0" y="152401"/>
            <a:ext cx="8816975" cy="658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Content Placeholder 7"/>
          <p:cNvSpPr>
            <a:spLocks noGrp="1"/>
          </p:cNvSpPr>
          <p:nvPr>
            <p:ph idx="1"/>
          </p:nvPr>
        </p:nvSpPr>
        <p:spPr>
          <a:xfrm>
            <a:off x="174630" y="152401"/>
            <a:ext cx="8816975" cy="6580188"/>
          </a:xfrm>
          <a:solidFill>
            <a:schemeClr val="bg1">
              <a:alpha val="63136"/>
            </a:schemeClr>
          </a:solidFill>
        </p:spPr>
        <p:txBody>
          <a:bodyPr/>
          <a:lstStyle/>
          <a:p>
            <a:pPr marL="0" indent="0">
              <a:buNone/>
            </a:pPr>
            <a:endParaRPr lang="en-US" sz="2800" dirty="0"/>
          </a:p>
          <a:p>
            <a:pPr marL="0" indent="0" algn="ctr">
              <a:buNone/>
            </a:pPr>
            <a:r>
              <a:rPr lang="en-US" sz="2800" b="1" dirty="0"/>
              <a:t>Hydraulic Power Plant</a:t>
            </a:r>
          </a:p>
        </p:txBody>
      </p:sp>
      <p:sp>
        <p:nvSpPr>
          <p:cNvPr id="5" name="Rectangle 3"/>
          <p:cNvSpPr txBox="1">
            <a:spLocks noChangeArrowheads="1"/>
          </p:cNvSpPr>
          <p:nvPr/>
        </p:nvSpPr>
        <p:spPr bwMode="auto">
          <a:xfrm>
            <a:off x="6857999" y="6400800"/>
            <a:ext cx="2065118" cy="307711"/>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300" b="1" dirty="0" smtClean="0"/>
              <a:t>  B. Porretta , Oct 2016</a:t>
            </a:r>
            <a:r>
              <a:rPr lang="en-US" sz="1200" b="1" dirty="0" smtClean="0"/>
              <a:t> </a:t>
            </a:r>
            <a:endParaRPr lang="en-US" sz="12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r>
              <a:rPr lang="en-US" sz="3300" b="1" dirty="0"/>
              <a:t> </a:t>
            </a:r>
          </a:p>
          <a:p>
            <a:pPr algn="ctr" eaLnBrk="1" hangingPunct="1">
              <a:spcBef>
                <a:spcPct val="20000"/>
              </a:spcBef>
            </a:pPr>
            <a:r>
              <a:rPr lang="en-US" sz="3300" b="1" dirty="0"/>
              <a:t>  </a:t>
            </a:r>
          </a:p>
        </p:txBody>
      </p:sp>
      <p:sp>
        <p:nvSpPr>
          <p:cNvPr id="6" name="Rectangle 3"/>
          <p:cNvSpPr txBox="1">
            <a:spLocks noChangeArrowheads="1"/>
          </p:cNvSpPr>
          <p:nvPr/>
        </p:nvSpPr>
        <p:spPr bwMode="auto">
          <a:xfrm>
            <a:off x="6857999" y="152400"/>
            <a:ext cx="2072061" cy="304800"/>
          </a:xfrm>
          <a:prstGeom prst="rect">
            <a:avLst/>
          </a:prstGeom>
          <a:solidFill>
            <a:schemeClr val="bg1">
              <a:alpha val="0"/>
            </a:schemeClr>
          </a:solidFill>
          <a:ln>
            <a:noFill/>
          </a:ln>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200" b="1" dirty="0"/>
              <a:t>Electrical Energy Series</a:t>
            </a:r>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r>
              <a:rPr lang="en-US" sz="1200" b="1" dirty="0"/>
              <a:t> </a:t>
            </a:r>
          </a:p>
          <a:p>
            <a:pPr algn="ctr" eaLnBrk="1" hangingPunct="1">
              <a:spcBef>
                <a:spcPct val="20000"/>
              </a:spcBef>
            </a:pPr>
            <a:r>
              <a:rPr lang="en-US" sz="1200" b="1" dirty="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96" y="1676400"/>
            <a:ext cx="8503807" cy="457504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0" y="152401"/>
            <a:ext cx="8816975" cy="658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Content Placeholder 7"/>
          <p:cNvSpPr>
            <a:spLocks noGrp="1"/>
          </p:cNvSpPr>
          <p:nvPr>
            <p:ph idx="1"/>
          </p:nvPr>
        </p:nvSpPr>
        <p:spPr>
          <a:xfrm>
            <a:off x="174630" y="152401"/>
            <a:ext cx="8816975" cy="6580188"/>
          </a:xfrm>
          <a:solidFill>
            <a:schemeClr val="bg1">
              <a:alpha val="63136"/>
            </a:schemeClr>
          </a:solidFill>
        </p:spPr>
        <p:txBody>
          <a:bodyPr/>
          <a:lstStyle/>
          <a:p>
            <a:pPr marL="0" indent="0">
              <a:buNone/>
            </a:pPr>
            <a:endParaRPr lang="en-US" sz="2800"/>
          </a:p>
          <a:p>
            <a:pPr marL="0" indent="0" algn="ctr">
              <a:buNone/>
            </a:pPr>
            <a:r>
              <a:rPr lang="en-US" sz="2800" b="1"/>
              <a:t>Coal Power Plant</a:t>
            </a:r>
          </a:p>
        </p:txBody>
      </p:sp>
      <p:pic>
        <p:nvPicPr>
          <p:cNvPr id="122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251" y="1593850"/>
            <a:ext cx="742950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6857999" y="6400800"/>
            <a:ext cx="2065118" cy="307711"/>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300" b="1" dirty="0" smtClean="0"/>
              <a:t>  B. Porretta , Oct 2016</a:t>
            </a:r>
            <a:r>
              <a:rPr lang="en-US" sz="1200" b="1" dirty="0" smtClean="0"/>
              <a:t> </a:t>
            </a:r>
            <a:endParaRPr lang="en-US" sz="12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r>
              <a:rPr lang="en-US" sz="3300" b="1" dirty="0"/>
              <a:t> </a:t>
            </a:r>
          </a:p>
          <a:p>
            <a:pPr algn="ctr" eaLnBrk="1" hangingPunct="1">
              <a:spcBef>
                <a:spcPct val="20000"/>
              </a:spcBef>
            </a:pPr>
            <a:r>
              <a:rPr lang="en-US" sz="3300" b="1" dirty="0"/>
              <a:t>  </a:t>
            </a:r>
          </a:p>
        </p:txBody>
      </p:sp>
      <p:sp>
        <p:nvSpPr>
          <p:cNvPr id="6" name="Rectangle 3"/>
          <p:cNvSpPr txBox="1">
            <a:spLocks noChangeArrowheads="1"/>
          </p:cNvSpPr>
          <p:nvPr/>
        </p:nvSpPr>
        <p:spPr bwMode="auto">
          <a:xfrm>
            <a:off x="6857999" y="152400"/>
            <a:ext cx="2072061" cy="304800"/>
          </a:xfrm>
          <a:prstGeom prst="rect">
            <a:avLst/>
          </a:prstGeom>
          <a:solidFill>
            <a:schemeClr val="bg1">
              <a:alpha val="0"/>
            </a:schemeClr>
          </a:solidFill>
          <a:ln>
            <a:noFill/>
          </a:ln>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200" b="1" dirty="0"/>
              <a:t>Electrical Energy Series</a:t>
            </a:r>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r>
              <a:rPr lang="en-US" sz="1200" b="1" dirty="0"/>
              <a:t> </a:t>
            </a:r>
          </a:p>
          <a:p>
            <a:pPr algn="ctr" eaLnBrk="1" hangingPunct="1">
              <a:spcBef>
                <a:spcPct val="20000"/>
              </a:spcBef>
            </a:pPr>
            <a:r>
              <a:rPr lang="en-US" sz="1200" b="1"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0" y="152401"/>
            <a:ext cx="8816975" cy="658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Content Placeholder 7"/>
          <p:cNvSpPr>
            <a:spLocks noGrp="1"/>
          </p:cNvSpPr>
          <p:nvPr>
            <p:ph idx="1"/>
          </p:nvPr>
        </p:nvSpPr>
        <p:spPr>
          <a:xfrm>
            <a:off x="174630" y="152401"/>
            <a:ext cx="8816975" cy="6580188"/>
          </a:xfrm>
          <a:solidFill>
            <a:schemeClr val="bg1">
              <a:alpha val="63136"/>
            </a:schemeClr>
          </a:solidFill>
        </p:spPr>
        <p:txBody>
          <a:bodyPr/>
          <a:lstStyle/>
          <a:p>
            <a:pPr marL="0" indent="0">
              <a:buNone/>
            </a:pPr>
            <a:endParaRPr lang="en-US" sz="2800" dirty="0"/>
          </a:p>
          <a:p>
            <a:pPr marL="0" indent="0" algn="ctr">
              <a:buNone/>
            </a:pPr>
            <a:r>
              <a:rPr lang="en-US" sz="2800" b="1" dirty="0"/>
              <a:t>Nuclear Power Plant </a:t>
            </a:r>
          </a:p>
        </p:txBody>
      </p:sp>
      <p:pic>
        <p:nvPicPr>
          <p:cNvPr id="1331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1"/>
            <a:ext cx="7924800" cy="510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5791200" y="5334000"/>
            <a:ext cx="914400" cy="0"/>
          </a:xfrm>
          <a:prstGeom prst="line">
            <a:avLst/>
          </a:prstGeom>
          <a:ln w="155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3"/>
          <p:cNvSpPr txBox="1">
            <a:spLocks noChangeArrowheads="1"/>
          </p:cNvSpPr>
          <p:nvPr/>
        </p:nvSpPr>
        <p:spPr bwMode="auto">
          <a:xfrm>
            <a:off x="6857999" y="6400800"/>
            <a:ext cx="2065118" cy="307711"/>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300" b="1" dirty="0" smtClean="0"/>
              <a:t>  B. Porretta , Oct 2016</a:t>
            </a:r>
            <a:r>
              <a:rPr lang="en-US" sz="1200" b="1" dirty="0" smtClean="0"/>
              <a:t> </a:t>
            </a:r>
            <a:endParaRPr lang="en-US" sz="12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r>
              <a:rPr lang="en-US" sz="3300" b="1" dirty="0"/>
              <a:t> </a:t>
            </a:r>
          </a:p>
          <a:p>
            <a:pPr algn="ctr" eaLnBrk="1" hangingPunct="1">
              <a:spcBef>
                <a:spcPct val="20000"/>
              </a:spcBef>
            </a:pPr>
            <a:r>
              <a:rPr lang="en-US" sz="3300" b="1" dirty="0"/>
              <a:t>  </a:t>
            </a:r>
          </a:p>
        </p:txBody>
      </p:sp>
      <p:sp>
        <p:nvSpPr>
          <p:cNvPr id="7" name="Rectangle 3"/>
          <p:cNvSpPr txBox="1">
            <a:spLocks noChangeArrowheads="1"/>
          </p:cNvSpPr>
          <p:nvPr/>
        </p:nvSpPr>
        <p:spPr bwMode="auto">
          <a:xfrm>
            <a:off x="6857999" y="152400"/>
            <a:ext cx="2072061" cy="304800"/>
          </a:xfrm>
          <a:prstGeom prst="rect">
            <a:avLst/>
          </a:prstGeom>
          <a:solidFill>
            <a:schemeClr val="bg1">
              <a:alpha val="0"/>
            </a:schemeClr>
          </a:solidFill>
          <a:ln>
            <a:noFill/>
          </a:ln>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200" b="1" dirty="0"/>
              <a:t>Electrical Energy Series</a:t>
            </a:r>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r>
              <a:rPr lang="en-US" sz="1200" b="1" dirty="0"/>
              <a:t> </a:t>
            </a:r>
          </a:p>
          <a:p>
            <a:pPr algn="ctr" eaLnBrk="1" hangingPunct="1">
              <a:spcBef>
                <a:spcPct val="20000"/>
              </a:spcBef>
            </a:pPr>
            <a:r>
              <a:rPr lang="en-US" sz="1200" b="1" dirty="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0" y="152401"/>
            <a:ext cx="8816975" cy="658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Content Placeholder 7"/>
          <p:cNvSpPr>
            <a:spLocks noGrp="1"/>
          </p:cNvSpPr>
          <p:nvPr>
            <p:ph idx="1"/>
          </p:nvPr>
        </p:nvSpPr>
        <p:spPr>
          <a:xfrm>
            <a:off x="174630" y="152401"/>
            <a:ext cx="8816975" cy="6580188"/>
          </a:xfrm>
          <a:solidFill>
            <a:schemeClr val="bg1">
              <a:alpha val="63136"/>
            </a:schemeClr>
          </a:solidFill>
        </p:spPr>
        <p:txBody>
          <a:bodyPr/>
          <a:lstStyle/>
          <a:p>
            <a:pPr marL="0" indent="0">
              <a:buNone/>
            </a:pPr>
            <a:endParaRPr lang="en-US" sz="2800"/>
          </a:p>
          <a:p>
            <a:pPr marL="0" indent="0" algn="ctr">
              <a:buNone/>
            </a:pPr>
            <a:r>
              <a:rPr lang="en-US" sz="2800" b="1"/>
              <a:t>Open Cycle Combustion Turbine Plant </a:t>
            </a:r>
          </a:p>
        </p:txBody>
      </p:sp>
      <p:sp>
        <p:nvSpPr>
          <p:cNvPr id="8" name="Rectangle 3"/>
          <p:cNvSpPr txBox="1">
            <a:spLocks noChangeArrowheads="1"/>
          </p:cNvSpPr>
          <p:nvPr/>
        </p:nvSpPr>
        <p:spPr bwMode="auto">
          <a:xfrm>
            <a:off x="6857999" y="6400800"/>
            <a:ext cx="2065118" cy="307711"/>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300" b="1" dirty="0" smtClean="0"/>
              <a:t>  B. Porretta , Oct 2016</a:t>
            </a:r>
            <a:r>
              <a:rPr lang="en-US" sz="1200" b="1" dirty="0" smtClean="0"/>
              <a:t> </a:t>
            </a:r>
            <a:endParaRPr lang="en-US" sz="12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r>
              <a:rPr lang="en-US" sz="3300" b="1" dirty="0"/>
              <a:t> </a:t>
            </a:r>
          </a:p>
          <a:p>
            <a:pPr algn="ctr" eaLnBrk="1" hangingPunct="1">
              <a:spcBef>
                <a:spcPct val="20000"/>
              </a:spcBef>
            </a:pPr>
            <a:r>
              <a:rPr lang="en-US" sz="3300" b="1" dirty="0"/>
              <a:t>  </a:t>
            </a:r>
          </a:p>
        </p:txBody>
      </p:sp>
      <p:sp>
        <p:nvSpPr>
          <p:cNvPr id="9" name="Rectangle 3"/>
          <p:cNvSpPr txBox="1">
            <a:spLocks noChangeArrowheads="1"/>
          </p:cNvSpPr>
          <p:nvPr/>
        </p:nvSpPr>
        <p:spPr bwMode="auto">
          <a:xfrm>
            <a:off x="6857999" y="152400"/>
            <a:ext cx="2072061" cy="304800"/>
          </a:xfrm>
          <a:prstGeom prst="rect">
            <a:avLst/>
          </a:prstGeom>
          <a:solidFill>
            <a:schemeClr val="bg1">
              <a:alpha val="0"/>
            </a:schemeClr>
          </a:solidFill>
          <a:ln>
            <a:noFill/>
          </a:ln>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200" b="1" dirty="0"/>
              <a:t>Electrical Energy Series</a:t>
            </a:r>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r>
              <a:rPr lang="en-US" sz="1200" b="1" dirty="0"/>
              <a:t> </a:t>
            </a:r>
          </a:p>
          <a:p>
            <a:pPr algn="ctr" eaLnBrk="1" hangingPunct="1">
              <a:spcBef>
                <a:spcPct val="20000"/>
              </a:spcBef>
            </a:pPr>
            <a:r>
              <a:rPr lang="en-US" sz="1200" b="1" dirty="0"/>
              <a:t>  </a:t>
            </a: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47800"/>
            <a:ext cx="6248400" cy="4804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0" y="152401"/>
            <a:ext cx="8816975" cy="658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ontent Placeholder 7"/>
          <p:cNvSpPr>
            <a:spLocks noGrp="1"/>
          </p:cNvSpPr>
          <p:nvPr>
            <p:ph idx="1"/>
          </p:nvPr>
        </p:nvSpPr>
        <p:spPr>
          <a:xfrm>
            <a:off x="174630" y="152401"/>
            <a:ext cx="8816975" cy="6580188"/>
          </a:xfrm>
          <a:solidFill>
            <a:schemeClr val="bg1">
              <a:alpha val="63136"/>
            </a:schemeClr>
          </a:solidFill>
        </p:spPr>
        <p:txBody>
          <a:bodyPr/>
          <a:lstStyle/>
          <a:p>
            <a:pPr marL="0" indent="0">
              <a:buNone/>
            </a:pPr>
            <a:endParaRPr lang="en-US" sz="2800" dirty="0"/>
          </a:p>
          <a:p>
            <a:pPr marL="0" indent="0" algn="ctr">
              <a:buNone/>
            </a:pPr>
            <a:r>
              <a:rPr lang="en-US" sz="2800" b="1" dirty="0"/>
              <a:t>Combined Cycle Combustion Turbine Plant </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7620000" cy="453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txBox="1">
            <a:spLocks noChangeArrowheads="1"/>
          </p:cNvSpPr>
          <p:nvPr/>
        </p:nvSpPr>
        <p:spPr bwMode="auto">
          <a:xfrm>
            <a:off x="6857999" y="6400800"/>
            <a:ext cx="2065118" cy="307711"/>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300" b="1" dirty="0" smtClean="0"/>
              <a:t>  B. Porretta , Oct 2016</a:t>
            </a:r>
            <a:r>
              <a:rPr lang="en-US" sz="1200" b="1" dirty="0" smtClean="0"/>
              <a:t> </a:t>
            </a:r>
            <a:endParaRPr lang="en-US" sz="12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r>
              <a:rPr lang="en-US" sz="3300" b="1" dirty="0"/>
              <a:t> </a:t>
            </a:r>
          </a:p>
          <a:p>
            <a:pPr algn="ctr" eaLnBrk="1" hangingPunct="1">
              <a:spcBef>
                <a:spcPct val="20000"/>
              </a:spcBef>
            </a:pPr>
            <a:r>
              <a:rPr lang="en-US" sz="3300" b="1" dirty="0"/>
              <a:t>  </a:t>
            </a:r>
          </a:p>
        </p:txBody>
      </p:sp>
      <p:sp>
        <p:nvSpPr>
          <p:cNvPr id="9" name="Rectangle 3"/>
          <p:cNvSpPr txBox="1">
            <a:spLocks noChangeArrowheads="1"/>
          </p:cNvSpPr>
          <p:nvPr/>
        </p:nvSpPr>
        <p:spPr bwMode="auto">
          <a:xfrm>
            <a:off x="6857999" y="152400"/>
            <a:ext cx="2072061" cy="304800"/>
          </a:xfrm>
          <a:prstGeom prst="rect">
            <a:avLst/>
          </a:prstGeom>
          <a:solidFill>
            <a:schemeClr val="bg1">
              <a:alpha val="0"/>
            </a:schemeClr>
          </a:solidFill>
          <a:ln>
            <a:noFill/>
          </a:ln>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200" b="1" dirty="0"/>
              <a:t>Electrical Energy Series</a:t>
            </a:r>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r>
              <a:rPr lang="en-US" sz="1200" b="1" dirty="0"/>
              <a:t> </a:t>
            </a:r>
          </a:p>
          <a:p>
            <a:pPr algn="ctr" eaLnBrk="1" hangingPunct="1">
              <a:spcBef>
                <a:spcPct val="20000"/>
              </a:spcBef>
            </a:pPr>
            <a:r>
              <a:rPr lang="en-US" sz="1200" b="1" dirty="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p:cNvSpPr>
            <a:spLocks noGrp="1"/>
          </p:cNvSpPr>
          <p:nvPr>
            <p:ph type="title"/>
          </p:nvPr>
        </p:nvSpPr>
        <p:spPr>
          <a:xfrm>
            <a:off x="228600" y="152400"/>
            <a:ext cx="8686800" cy="6538917"/>
          </a:xfrm>
          <a:solidFill>
            <a:schemeClr val="bg1">
              <a:alpha val="50195"/>
            </a:schemeClr>
          </a:solidFill>
        </p:spPr>
        <p:txBody>
          <a:bodyPr anchor="t"/>
          <a:lstStyle/>
          <a:p>
            <a:r>
              <a:rPr lang="en-US" sz="2800" dirty="0"/>
              <a:t/>
            </a:r>
            <a:br>
              <a:rPr lang="en-US" sz="2800" dirty="0"/>
            </a:br>
            <a:r>
              <a:rPr lang="en-US" sz="2800" b="1" dirty="0" smtClean="0"/>
              <a:t>Wind </a:t>
            </a:r>
            <a:r>
              <a:rPr lang="en-US" sz="2800" b="1" smtClean="0"/>
              <a:t>Power Plant</a:t>
            </a:r>
            <a:endParaRPr lang="en-US" sz="2800" b="1" dirty="0"/>
          </a:p>
        </p:txBody>
      </p:sp>
      <p:sp>
        <p:nvSpPr>
          <p:cNvPr id="7" name="Rectangle 3"/>
          <p:cNvSpPr txBox="1">
            <a:spLocks noChangeArrowheads="1"/>
          </p:cNvSpPr>
          <p:nvPr/>
        </p:nvSpPr>
        <p:spPr bwMode="auto">
          <a:xfrm>
            <a:off x="6863977" y="6386314"/>
            <a:ext cx="2065118" cy="307711"/>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300" b="1" dirty="0" smtClean="0"/>
              <a:t>  B. Porretta , Oct 2016</a:t>
            </a:r>
            <a:r>
              <a:rPr lang="en-US" sz="1200" b="1" dirty="0" smtClean="0"/>
              <a:t> </a:t>
            </a:r>
            <a:endParaRPr lang="en-US" sz="12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r>
              <a:rPr lang="en-US" sz="3300" b="1" dirty="0"/>
              <a:t> </a:t>
            </a:r>
          </a:p>
          <a:p>
            <a:pPr algn="ctr" eaLnBrk="1" hangingPunct="1">
              <a:spcBef>
                <a:spcPct val="20000"/>
              </a:spcBef>
            </a:pPr>
            <a:r>
              <a:rPr lang="en-US" sz="3300" b="1" dirty="0"/>
              <a:t>  </a:t>
            </a:r>
          </a:p>
        </p:txBody>
      </p:sp>
      <p:sp>
        <p:nvSpPr>
          <p:cNvPr id="8" name="Rectangle 3"/>
          <p:cNvSpPr txBox="1">
            <a:spLocks noChangeArrowheads="1"/>
          </p:cNvSpPr>
          <p:nvPr/>
        </p:nvSpPr>
        <p:spPr bwMode="auto">
          <a:xfrm>
            <a:off x="6875361" y="151436"/>
            <a:ext cx="2072061" cy="304800"/>
          </a:xfrm>
          <a:prstGeom prst="rect">
            <a:avLst/>
          </a:prstGeom>
          <a:solidFill>
            <a:schemeClr val="bg1">
              <a:alpha val="0"/>
            </a:schemeClr>
          </a:solidFill>
          <a:ln>
            <a:noFill/>
          </a:ln>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200" b="1" dirty="0"/>
              <a:t>Electrical Energy Series</a:t>
            </a:r>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r>
              <a:rPr lang="en-US" sz="1200" b="1" dirty="0"/>
              <a:t> </a:t>
            </a:r>
          </a:p>
          <a:p>
            <a:pPr algn="ctr" eaLnBrk="1" hangingPunct="1">
              <a:spcBef>
                <a:spcPct val="20000"/>
              </a:spcBef>
            </a:pPr>
            <a:r>
              <a:rPr lang="en-US" sz="1200" b="1" dirty="0"/>
              <a:t>  </a:t>
            </a:r>
          </a:p>
        </p:txBody>
      </p:sp>
      <p:pic>
        <p:nvPicPr>
          <p:cNvPr id="27650" name="Picture 2" descr="Image result for wind power plant diagra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49018"/>
            <a:ext cx="5486400" cy="4830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1"/>
            <a:ext cx="8839200" cy="658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52400" y="152401"/>
            <a:ext cx="8839200" cy="6580188"/>
          </a:xfrm>
          <a:solidFill>
            <a:schemeClr val="bg1">
              <a:alpha val="70000"/>
            </a:schemeClr>
          </a:solidFill>
        </p:spPr>
        <p:txBody>
          <a:bodyPr/>
          <a:lstStyle/>
          <a:p>
            <a:pPr algn="r">
              <a:defRPr/>
            </a:pPr>
            <a:endParaRPr lang="en-US" sz="1400" b="1" dirty="0"/>
          </a:p>
          <a:p>
            <a:pPr>
              <a:defRPr/>
            </a:pPr>
            <a:r>
              <a:rPr lang="en-US" sz="2800" b="1" dirty="0" smtClean="0"/>
              <a:t>Objective </a:t>
            </a:r>
            <a:r>
              <a:rPr lang="en-US" sz="2800" b="1" dirty="0"/>
              <a:t>of Presentation</a:t>
            </a:r>
          </a:p>
          <a:p>
            <a:pPr>
              <a:defRPr/>
            </a:pPr>
            <a:endParaRPr lang="en-US" sz="2800" dirty="0"/>
          </a:p>
          <a:p>
            <a:pPr>
              <a:defRPr/>
            </a:pPr>
            <a:endParaRPr lang="en-US" sz="2800" dirty="0"/>
          </a:p>
          <a:p>
            <a:pPr algn="l">
              <a:defRPr/>
            </a:pPr>
            <a:r>
              <a:rPr lang="en-US" sz="2000" dirty="0" smtClean="0"/>
              <a:t>	</a:t>
            </a:r>
            <a:r>
              <a:rPr lang="en-US" sz="2000" b="1" dirty="0" smtClean="0"/>
              <a:t>The </a:t>
            </a:r>
            <a:r>
              <a:rPr lang="en-US" sz="2000" b="1" dirty="0"/>
              <a:t>objective of this presentation is to provide </a:t>
            </a:r>
            <a:r>
              <a:rPr lang="en-US" sz="2000" b="1" dirty="0" smtClean="0"/>
              <a:t>a general review 	of the various energy forms that we encounter in nature and the 	technologies in use to day to convert these energy forms to 	electricity.</a:t>
            </a:r>
          </a:p>
          <a:p>
            <a:pPr algn="l">
              <a:defRPr/>
            </a:pPr>
            <a:endParaRPr lang="en-US" sz="2000" b="1" dirty="0"/>
          </a:p>
          <a:p>
            <a:pPr algn="l">
              <a:defRPr/>
            </a:pPr>
            <a:r>
              <a:rPr lang="en-US" sz="2000" b="1" dirty="0" smtClean="0"/>
              <a:t>	The material is presented using simple terms without 	sacrificing conceptual correctness. </a:t>
            </a:r>
            <a:endParaRPr lang="en-US" sz="2000" b="1" dirty="0"/>
          </a:p>
          <a:p>
            <a:pPr algn="l">
              <a:defRPr/>
            </a:pPr>
            <a:endParaRPr lang="en-US" sz="2000" dirty="0"/>
          </a:p>
          <a:p>
            <a:pPr algn="l">
              <a:defRPr/>
            </a:pPr>
            <a:r>
              <a:rPr lang="en-US" sz="2000" dirty="0" smtClean="0"/>
              <a:t> </a:t>
            </a:r>
          </a:p>
          <a:p>
            <a:pPr algn="l">
              <a:defRPr/>
            </a:pPr>
            <a:endParaRPr lang="en-US" sz="2000" dirty="0"/>
          </a:p>
          <a:p>
            <a:pPr algn="l">
              <a:defRPr/>
            </a:pPr>
            <a:endParaRPr lang="en-US" sz="2000" dirty="0" smtClean="0"/>
          </a:p>
          <a:p>
            <a:pPr algn="l">
              <a:defRPr/>
            </a:pPr>
            <a:r>
              <a:rPr lang="en-US" sz="2000" dirty="0"/>
              <a:t>	</a:t>
            </a:r>
            <a:r>
              <a:rPr lang="en-US" sz="2000" dirty="0" smtClean="0"/>
              <a:t>				</a:t>
            </a:r>
            <a:r>
              <a:rPr lang="en-US" sz="2000" b="1" dirty="0" smtClean="0"/>
              <a:t> </a:t>
            </a:r>
            <a:endParaRPr lang="en-US" sz="1400" dirty="0"/>
          </a:p>
          <a:p>
            <a:pPr algn="l">
              <a:defRPr/>
            </a:pPr>
            <a:endParaRPr lang="en-US" sz="2000" dirty="0"/>
          </a:p>
          <a:p>
            <a:pPr algn="l">
              <a:defRPr/>
            </a:pPr>
            <a:endParaRPr lang="en-US" sz="2000" dirty="0"/>
          </a:p>
        </p:txBody>
      </p:sp>
      <p:sp>
        <p:nvSpPr>
          <p:cNvPr id="4" name="Rectangle 3"/>
          <p:cNvSpPr txBox="1">
            <a:spLocks noChangeArrowheads="1"/>
          </p:cNvSpPr>
          <p:nvPr/>
        </p:nvSpPr>
        <p:spPr bwMode="auto">
          <a:xfrm>
            <a:off x="6934200" y="152401"/>
            <a:ext cx="1965960" cy="380999"/>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200" b="1" dirty="0" smtClean="0"/>
              <a:t>Electrical Energy Series</a:t>
            </a:r>
            <a:endParaRPr lang="en-US" sz="1200" b="1" dirty="0"/>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r>
              <a:rPr lang="en-US" sz="1200" b="1" dirty="0"/>
              <a:t> </a:t>
            </a:r>
          </a:p>
          <a:p>
            <a:pPr algn="ctr" eaLnBrk="1" hangingPunct="1">
              <a:spcBef>
                <a:spcPct val="20000"/>
              </a:spcBef>
            </a:pPr>
            <a:r>
              <a:rPr lang="en-US" sz="1200" b="1" dirty="0"/>
              <a:t>  </a:t>
            </a:r>
          </a:p>
        </p:txBody>
      </p:sp>
      <p:sp>
        <p:nvSpPr>
          <p:cNvPr id="5" name="Rectangle 3"/>
          <p:cNvSpPr txBox="1">
            <a:spLocks noChangeArrowheads="1"/>
          </p:cNvSpPr>
          <p:nvPr/>
        </p:nvSpPr>
        <p:spPr bwMode="auto">
          <a:xfrm>
            <a:off x="6400800" y="6355075"/>
            <a:ext cx="2499360" cy="377514"/>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b="1" dirty="0" smtClean="0"/>
              <a:t>©</a:t>
            </a:r>
            <a:r>
              <a:rPr lang="en-US" sz="1300" b="1" dirty="0" smtClean="0"/>
              <a:t>   B. Porretta, </a:t>
            </a:r>
            <a:r>
              <a:rPr lang="en-US" sz="1100" b="1" dirty="0" smtClean="0"/>
              <a:t>October 2016  </a:t>
            </a:r>
            <a:endParaRPr lang="en-US" sz="11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r>
              <a:rPr lang="en-US" sz="3300" b="1" dirty="0"/>
              <a:t> </a:t>
            </a:r>
          </a:p>
          <a:p>
            <a:pPr algn="ctr" eaLnBrk="1" hangingPunct="1">
              <a:spcBef>
                <a:spcPct val="20000"/>
              </a:spcBef>
            </a:pPr>
            <a:r>
              <a:rPr lang="en-US" sz="3300" b="1" dirty="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p:cNvSpPr>
            <a:spLocks noGrp="1"/>
          </p:cNvSpPr>
          <p:nvPr>
            <p:ph type="title"/>
          </p:nvPr>
        </p:nvSpPr>
        <p:spPr>
          <a:xfrm>
            <a:off x="228600" y="152400"/>
            <a:ext cx="8686800" cy="6538917"/>
          </a:xfrm>
          <a:solidFill>
            <a:schemeClr val="bg1">
              <a:alpha val="50195"/>
            </a:schemeClr>
          </a:solidFill>
        </p:spPr>
        <p:txBody>
          <a:bodyPr anchor="t"/>
          <a:lstStyle/>
          <a:p>
            <a:r>
              <a:rPr lang="en-US" sz="2800" dirty="0"/>
              <a:t/>
            </a:r>
            <a:br>
              <a:rPr lang="en-US" sz="2800" dirty="0"/>
            </a:br>
            <a:r>
              <a:rPr lang="en-US" sz="2800" b="1" dirty="0"/>
              <a:t>Typical</a:t>
            </a:r>
            <a:r>
              <a:rPr lang="en-US" sz="2800" dirty="0"/>
              <a:t> </a:t>
            </a:r>
            <a:r>
              <a:rPr lang="en-US" sz="2800" b="1" dirty="0"/>
              <a:t>Conversion  Efficiencies</a:t>
            </a:r>
          </a:p>
        </p:txBody>
      </p:sp>
      <p:sp>
        <p:nvSpPr>
          <p:cNvPr id="7" name="Rectangle 3"/>
          <p:cNvSpPr txBox="1">
            <a:spLocks noChangeArrowheads="1"/>
          </p:cNvSpPr>
          <p:nvPr/>
        </p:nvSpPr>
        <p:spPr bwMode="auto">
          <a:xfrm>
            <a:off x="6863977" y="6386314"/>
            <a:ext cx="2065118" cy="307711"/>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300" b="1" dirty="0" smtClean="0"/>
              <a:t>  B. Porretta , Oct 2016</a:t>
            </a:r>
            <a:r>
              <a:rPr lang="en-US" sz="1200" b="1" dirty="0" smtClean="0"/>
              <a:t> </a:t>
            </a:r>
            <a:endParaRPr lang="en-US" sz="12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r>
              <a:rPr lang="en-US" sz="3300" b="1" dirty="0"/>
              <a:t> </a:t>
            </a:r>
          </a:p>
          <a:p>
            <a:pPr algn="ctr" eaLnBrk="1" hangingPunct="1">
              <a:spcBef>
                <a:spcPct val="20000"/>
              </a:spcBef>
            </a:pPr>
            <a:r>
              <a:rPr lang="en-US" sz="3300" b="1" dirty="0"/>
              <a:t>  </a:t>
            </a:r>
          </a:p>
        </p:txBody>
      </p:sp>
      <p:sp>
        <p:nvSpPr>
          <p:cNvPr id="8" name="Rectangle 3"/>
          <p:cNvSpPr txBox="1">
            <a:spLocks noChangeArrowheads="1"/>
          </p:cNvSpPr>
          <p:nvPr/>
        </p:nvSpPr>
        <p:spPr bwMode="auto">
          <a:xfrm>
            <a:off x="6875361" y="151436"/>
            <a:ext cx="2072061" cy="304800"/>
          </a:xfrm>
          <a:prstGeom prst="rect">
            <a:avLst/>
          </a:prstGeom>
          <a:solidFill>
            <a:schemeClr val="bg1">
              <a:alpha val="0"/>
            </a:schemeClr>
          </a:solidFill>
          <a:ln>
            <a:noFill/>
          </a:ln>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200" b="1" dirty="0"/>
              <a:t>Electrical Energy Series</a:t>
            </a:r>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r>
              <a:rPr lang="en-US" sz="1200" b="1" dirty="0"/>
              <a:t> </a:t>
            </a:r>
          </a:p>
          <a:p>
            <a:pPr algn="ctr" eaLnBrk="1" hangingPunct="1">
              <a:spcBef>
                <a:spcPct val="20000"/>
              </a:spcBef>
            </a:pPr>
            <a:r>
              <a:rPr lang="en-US" sz="1200" b="1" dirty="0"/>
              <a:t>  </a:t>
            </a:r>
          </a:p>
        </p:txBody>
      </p:sp>
      <p:graphicFrame>
        <p:nvGraphicFramePr>
          <p:cNvPr id="3" name="Table 2"/>
          <p:cNvGraphicFramePr>
            <a:graphicFrameLocks noGrp="1"/>
          </p:cNvGraphicFramePr>
          <p:nvPr>
            <p:extLst>
              <p:ext uri="{D42A27DB-BD31-4B8C-83A1-F6EECF244321}">
                <p14:modId xmlns:p14="http://schemas.microsoft.com/office/powerpoint/2010/main" val="442598826"/>
              </p:ext>
            </p:extLst>
          </p:nvPr>
        </p:nvGraphicFramePr>
        <p:xfrm>
          <a:off x="1346200" y="1600200"/>
          <a:ext cx="6451600" cy="4122420"/>
        </p:xfrm>
        <a:graphic>
          <a:graphicData uri="http://schemas.openxmlformats.org/drawingml/2006/table">
            <a:tbl>
              <a:tblPr>
                <a:tableStyleId>{5C22544A-7EE6-4342-B048-85BDC9FD1C3A}</a:tableStyleId>
              </a:tblPr>
              <a:tblGrid>
                <a:gridCol w="609600"/>
                <a:gridCol w="609600"/>
                <a:gridCol w="1803400"/>
                <a:gridCol w="2209800"/>
                <a:gridCol w="609600"/>
                <a:gridCol w="609600"/>
              </a:tblGrid>
              <a:tr h="327660">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ctr" rtl="0" fontAlgn="ctr"/>
                      <a:r>
                        <a:rPr lang="en-US" sz="2000" u="none" strike="noStrike">
                          <a:effectLst/>
                        </a:rPr>
                        <a:t>Fuel</a:t>
                      </a:r>
                      <a:endParaRPr lang="en-US" sz="2000" b="0" i="0" u="none" strike="noStrike">
                        <a:solidFill>
                          <a:srgbClr val="000000"/>
                        </a:solidFill>
                        <a:effectLst/>
                        <a:latin typeface="Arial"/>
                      </a:endParaRPr>
                    </a:p>
                  </a:txBody>
                  <a:tcPr marL="7620" marR="7620" marT="7620" marB="0" anchor="ctr"/>
                </a:tc>
                <a:tc>
                  <a:txBody>
                    <a:bodyPr/>
                    <a:lstStyle/>
                    <a:p>
                      <a:pPr algn="ctr" rtl="0" fontAlgn="ctr"/>
                      <a:r>
                        <a:rPr lang="en-US" sz="1900" u="none" strike="noStrike" dirty="0">
                          <a:effectLst/>
                        </a:rPr>
                        <a:t>Efficiency</a:t>
                      </a:r>
                      <a:endParaRPr lang="en-US" sz="1900" b="1" i="0" u="none" strike="noStrike" dirty="0">
                        <a:solidFill>
                          <a:srgbClr val="000000"/>
                        </a:solidFill>
                        <a:effectLst/>
                        <a:latin typeface="Arial"/>
                      </a:endParaRPr>
                    </a:p>
                  </a:txBody>
                  <a:tcPr marL="7620" marR="7620" marT="7620" marB="0" anchor="ct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l" fontAlgn="b"/>
                      <a:endParaRPr lang="en-US" sz="1100" b="0" i="0" u="none" strike="noStrike">
                        <a:solidFill>
                          <a:srgbClr val="000000"/>
                        </a:solidFill>
                        <a:effectLst/>
                        <a:latin typeface="Calibri"/>
                      </a:endParaRPr>
                    </a:p>
                  </a:txBody>
                  <a:tcPr marL="7620" marR="7620" marT="7620" marB="0" anchor="b"/>
                </a:tc>
              </a:tr>
              <a:tr h="449580">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ctr" rtl="0" fontAlgn="b"/>
                      <a:r>
                        <a:rPr lang="en-US" sz="1900" u="none" strike="noStrike">
                          <a:effectLst/>
                        </a:rPr>
                        <a:t>Hydro</a:t>
                      </a:r>
                      <a:endParaRPr lang="en-US" sz="1900" b="0" i="0" u="none" strike="noStrike">
                        <a:solidFill>
                          <a:srgbClr val="000000"/>
                        </a:solidFill>
                        <a:effectLst/>
                        <a:latin typeface="Arial"/>
                      </a:endParaRPr>
                    </a:p>
                  </a:txBody>
                  <a:tcPr marL="7620" marR="7620" marT="7620" marB="0" anchor="b"/>
                </a:tc>
                <a:tc>
                  <a:txBody>
                    <a:bodyPr/>
                    <a:lstStyle/>
                    <a:p>
                      <a:pPr algn="ctr" rtl="0" fontAlgn="b"/>
                      <a:r>
                        <a:rPr lang="en-US" sz="1900" u="none" strike="noStrike">
                          <a:effectLst/>
                        </a:rPr>
                        <a:t>90%</a:t>
                      </a:r>
                      <a:endParaRPr lang="en-US" sz="1900" b="0" i="0" u="none" strike="noStrike">
                        <a:solidFill>
                          <a:srgbClr val="000000"/>
                        </a:solidFill>
                        <a:effectLst/>
                        <a:latin typeface="Arial"/>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l" fontAlgn="b"/>
                      <a:endParaRPr lang="en-US" sz="1100" b="0" i="0" u="none" strike="noStrike">
                        <a:solidFill>
                          <a:srgbClr val="000000"/>
                        </a:solidFill>
                        <a:effectLst/>
                        <a:latin typeface="Calibri"/>
                      </a:endParaRPr>
                    </a:p>
                  </a:txBody>
                  <a:tcPr marL="7620" marR="7620" marT="7620" marB="0" anchor="b"/>
                </a:tc>
              </a:tr>
              <a:tr h="381000">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ctr" rtl="0" fontAlgn="ctr"/>
                      <a:r>
                        <a:rPr lang="en-US" sz="1900" u="none" strike="noStrike">
                          <a:effectLst/>
                        </a:rPr>
                        <a:t>Coal</a:t>
                      </a:r>
                      <a:endParaRPr lang="en-US" sz="1900" b="0" i="0" u="none" strike="noStrike">
                        <a:solidFill>
                          <a:srgbClr val="000000"/>
                        </a:solidFill>
                        <a:effectLst/>
                        <a:latin typeface="Arial"/>
                      </a:endParaRPr>
                    </a:p>
                  </a:txBody>
                  <a:tcPr marL="7620" marR="7620" marT="7620" marB="0" anchor="ctr"/>
                </a:tc>
                <a:tc>
                  <a:txBody>
                    <a:bodyPr/>
                    <a:lstStyle/>
                    <a:p>
                      <a:pPr algn="ctr" rtl="0" fontAlgn="ctr"/>
                      <a:r>
                        <a:rPr lang="en-US" sz="1900" u="none" strike="noStrike" dirty="0">
                          <a:effectLst/>
                        </a:rPr>
                        <a:t>34%</a:t>
                      </a:r>
                      <a:endParaRPr lang="en-US" sz="1900" b="0" i="0" u="none" strike="noStrike" dirty="0">
                        <a:solidFill>
                          <a:srgbClr val="000000"/>
                        </a:solidFill>
                        <a:effectLst/>
                        <a:latin typeface="Arial"/>
                      </a:endParaRPr>
                    </a:p>
                  </a:txBody>
                  <a:tcPr marL="7620" marR="7620" marT="7620" marB="0" anchor="ct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l" fontAlgn="b"/>
                      <a:endParaRPr lang="en-US" sz="1100" b="0" i="0" u="none" strike="noStrike">
                        <a:solidFill>
                          <a:srgbClr val="000000"/>
                        </a:solidFill>
                        <a:effectLst/>
                        <a:latin typeface="Calibri"/>
                      </a:endParaRPr>
                    </a:p>
                  </a:txBody>
                  <a:tcPr marL="7620" marR="7620" marT="7620" marB="0" anchor="b"/>
                </a:tc>
              </a:tr>
              <a:tr h="381000">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ctr" rtl="0" fontAlgn="ctr"/>
                      <a:r>
                        <a:rPr lang="en-US" sz="1900" u="none" strike="noStrike">
                          <a:effectLst/>
                        </a:rPr>
                        <a:t>Oil</a:t>
                      </a:r>
                      <a:endParaRPr lang="en-US" sz="1900" b="0" i="0" u="none" strike="noStrike">
                        <a:solidFill>
                          <a:srgbClr val="000000"/>
                        </a:solidFill>
                        <a:effectLst/>
                        <a:latin typeface="Arial"/>
                      </a:endParaRPr>
                    </a:p>
                  </a:txBody>
                  <a:tcPr marL="7620" marR="7620" marT="7620" marB="0" anchor="ctr"/>
                </a:tc>
                <a:tc>
                  <a:txBody>
                    <a:bodyPr/>
                    <a:lstStyle/>
                    <a:p>
                      <a:pPr algn="ctr" rtl="0" fontAlgn="ctr"/>
                      <a:r>
                        <a:rPr lang="en-US" sz="1900" u="none" strike="noStrike">
                          <a:effectLst/>
                        </a:rPr>
                        <a:t>33%</a:t>
                      </a:r>
                      <a:endParaRPr lang="en-US" sz="1900" b="0" i="0" u="none" strike="noStrike">
                        <a:solidFill>
                          <a:srgbClr val="000000"/>
                        </a:solidFill>
                        <a:effectLst/>
                        <a:latin typeface="Arial"/>
                      </a:endParaRPr>
                    </a:p>
                  </a:txBody>
                  <a:tcPr marL="7620" marR="7620" marT="7620" marB="0" anchor="ct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l" fontAlgn="b"/>
                      <a:endParaRPr lang="en-US" sz="1100" b="0" i="0" u="none" strike="noStrike">
                        <a:solidFill>
                          <a:srgbClr val="000000"/>
                        </a:solidFill>
                        <a:effectLst/>
                        <a:latin typeface="Calibri"/>
                      </a:endParaRPr>
                    </a:p>
                  </a:txBody>
                  <a:tcPr marL="7620" marR="7620" marT="7620" marB="0" anchor="b"/>
                </a:tc>
              </a:tr>
              <a:tr h="381000">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ctr" rtl="0" fontAlgn="ctr"/>
                      <a:r>
                        <a:rPr lang="en-US" sz="1900" u="none" strike="noStrike">
                          <a:effectLst/>
                        </a:rPr>
                        <a:t>Gas OC</a:t>
                      </a:r>
                      <a:endParaRPr lang="en-US" sz="1900" b="0" i="0" u="none" strike="noStrike">
                        <a:solidFill>
                          <a:srgbClr val="000000"/>
                        </a:solidFill>
                        <a:effectLst/>
                        <a:latin typeface="Arial"/>
                      </a:endParaRPr>
                    </a:p>
                  </a:txBody>
                  <a:tcPr marL="7620" marR="7620" marT="7620" marB="0" anchor="ctr"/>
                </a:tc>
                <a:tc>
                  <a:txBody>
                    <a:bodyPr/>
                    <a:lstStyle/>
                    <a:p>
                      <a:pPr algn="ctr" rtl="0" fontAlgn="ctr"/>
                      <a:r>
                        <a:rPr lang="en-US" sz="1900" u="none" strike="noStrike">
                          <a:effectLst/>
                        </a:rPr>
                        <a:t>31%</a:t>
                      </a:r>
                      <a:endParaRPr lang="en-US" sz="1900" b="0" i="0" u="none" strike="noStrike">
                        <a:solidFill>
                          <a:srgbClr val="000000"/>
                        </a:solidFill>
                        <a:effectLst/>
                        <a:latin typeface="Arial"/>
                      </a:endParaRPr>
                    </a:p>
                  </a:txBody>
                  <a:tcPr marL="7620" marR="7620" marT="7620" marB="0" anchor="ct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l" fontAlgn="b"/>
                      <a:endParaRPr lang="en-US" sz="1100" b="0" i="0" u="none" strike="noStrike">
                        <a:solidFill>
                          <a:srgbClr val="000000"/>
                        </a:solidFill>
                        <a:effectLst/>
                        <a:latin typeface="Calibri"/>
                      </a:endParaRPr>
                    </a:p>
                  </a:txBody>
                  <a:tcPr marL="7620" marR="7620" marT="7620" marB="0" anchor="b"/>
                </a:tc>
              </a:tr>
              <a:tr h="381000">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ctr" rtl="0" fontAlgn="ctr"/>
                      <a:r>
                        <a:rPr lang="en-US" sz="1900" u="none" strike="noStrike">
                          <a:effectLst/>
                        </a:rPr>
                        <a:t>Gas CC</a:t>
                      </a:r>
                      <a:endParaRPr lang="en-US" sz="1900" b="0" i="0" u="none" strike="noStrike">
                        <a:solidFill>
                          <a:srgbClr val="000000"/>
                        </a:solidFill>
                        <a:effectLst/>
                        <a:latin typeface="Arial"/>
                      </a:endParaRPr>
                    </a:p>
                  </a:txBody>
                  <a:tcPr marL="7620" marR="7620" marT="7620" marB="0" anchor="ctr"/>
                </a:tc>
                <a:tc>
                  <a:txBody>
                    <a:bodyPr/>
                    <a:lstStyle/>
                    <a:p>
                      <a:pPr algn="ctr" rtl="0" fontAlgn="ctr"/>
                      <a:r>
                        <a:rPr lang="en-US" sz="1900" u="none" strike="noStrike">
                          <a:effectLst/>
                        </a:rPr>
                        <a:t>48%</a:t>
                      </a:r>
                      <a:endParaRPr lang="en-US" sz="1900" b="0" i="0" u="none" strike="noStrike">
                        <a:solidFill>
                          <a:srgbClr val="000000"/>
                        </a:solidFill>
                        <a:effectLst/>
                        <a:latin typeface="Arial"/>
                      </a:endParaRPr>
                    </a:p>
                  </a:txBody>
                  <a:tcPr marL="7620" marR="7620" marT="7620" marB="0" anchor="ct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l" fontAlgn="b"/>
                      <a:endParaRPr lang="en-US" sz="1100" b="0" i="0" u="none" strike="noStrike">
                        <a:solidFill>
                          <a:srgbClr val="000000"/>
                        </a:solidFill>
                        <a:effectLst/>
                        <a:latin typeface="Calibri"/>
                      </a:endParaRPr>
                    </a:p>
                  </a:txBody>
                  <a:tcPr marL="7620" marR="7620" marT="7620" marB="0" anchor="b"/>
                </a:tc>
              </a:tr>
              <a:tr h="381000">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ctr" rtl="0" fontAlgn="ctr"/>
                      <a:r>
                        <a:rPr lang="en-US" sz="1900" u="none" strike="noStrike">
                          <a:effectLst/>
                        </a:rPr>
                        <a:t>Nuclear</a:t>
                      </a:r>
                      <a:endParaRPr lang="en-US" sz="1900" b="0" i="0" u="none" strike="noStrike">
                        <a:solidFill>
                          <a:srgbClr val="000000"/>
                        </a:solidFill>
                        <a:effectLst/>
                        <a:latin typeface="Arial"/>
                      </a:endParaRPr>
                    </a:p>
                  </a:txBody>
                  <a:tcPr marL="7620" marR="7620" marT="7620" marB="0" anchor="ctr"/>
                </a:tc>
                <a:tc>
                  <a:txBody>
                    <a:bodyPr/>
                    <a:lstStyle/>
                    <a:p>
                      <a:pPr algn="ctr" rtl="0" fontAlgn="ctr"/>
                      <a:r>
                        <a:rPr lang="en-US" sz="1900" u="none" strike="noStrike">
                          <a:effectLst/>
                        </a:rPr>
                        <a:t>33%</a:t>
                      </a:r>
                      <a:endParaRPr lang="en-US" sz="1900" b="0" i="0" u="none" strike="noStrike">
                        <a:solidFill>
                          <a:srgbClr val="000000"/>
                        </a:solidFill>
                        <a:effectLst/>
                        <a:latin typeface="Arial"/>
                      </a:endParaRPr>
                    </a:p>
                  </a:txBody>
                  <a:tcPr marL="7620" marR="7620" marT="7620" marB="0" anchor="ct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l" fontAlgn="b"/>
                      <a:endParaRPr lang="en-US" sz="1100" b="0" i="0" u="none" strike="noStrike">
                        <a:solidFill>
                          <a:srgbClr val="000000"/>
                        </a:solidFill>
                        <a:effectLst/>
                        <a:latin typeface="Calibri"/>
                      </a:endParaRPr>
                    </a:p>
                  </a:txBody>
                  <a:tcPr marL="7620" marR="7620" marT="7620" marB="0" anchor="b"/>
                </a:tc>
              </a:tr>
              <a:tr h="381000">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ctr" rtl="0" fontAlgn="ctr"/>
                      <a:r>
                        <a:rPr lang="en-US" sz="1900" u="none" strike="noStrike">
                          <a:effectLst/>
                        </a:rPr>
                        <a:t>Solar</a:t>
                      </a:r>
                      <a:endParaRPr lang="en-US" sz="1900" b="0" i="0" u="none" strike="noStrike">
                        <a:solidFill>
                          <a:srgbClr val="000000"/>
                        </a:solidFill>
                        <a:effectLst/>
                        <a:latin typeface="Arial"/>
                      </a:endParaRPr>
                    </a:p>
                  </a:txBody>
                  <a:tcPr marL="7620" marR="7620" marT="7620" marB="0" anchor="ctr"/>
                </a:tc>
                <a:tc>
                  <a:txBody>
                    <a:bodyPr/>
                    <a:lstStyle/>
                    <a:p>
                      <a:pPr algn="ctr" fontAlgn="b"/>
                      <a:r>
                        <a:rPr lang="en-US" sz="1900" u="none" strike="noStrike">
                          <a:effectLst/>
                        </a:rPr>
                        <a:t>16.40%</a:t>
                      </a:r>
                      <a:endParaRPr lang="en-US" sz="1900" b="0" i="0" u="none" strike="noStrike">
                        <a:solidFill>
                          <a:srgbClr val="000000"/>
                        </a:solidFill>
                        <a:effectLst/>
                        <a:latin typeface="Calibri"/>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l" fontAlgn="b"/>
                      <a:endParaRPr lang="en-US" sz="1100" b="0" i="0" u="none" strike="noStrike">
                        <a:solidFill>
                          <a:srgbClr val="000000"/>
                        </a:solidFill>
                        <a:effectLst/>
                        <a:latin typeface="Calibri"/>
                      </a:endParaRPr>
                    </a:p>
                  </a:txBody>
                  <a:tcPr marL="7620" marR="7620" marT="7620" marB="0" anchor="b"/>
                </a:tc>
              </a:tr>
              <a:tr h="320040">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ctr" rtl="0" fontAlgn="ctr"/>
                      <a:r>
                        <a:rPr lang="en-US" sz="1900" u="none" strike="noStrike">
                          <a:effectLst/>
                        </a:rPr>
                        <a:t>Wind </a:t>
                      </a:r>
                      <a:endParaRPr lang="en-US" sz="1900" b="0" i="0" u="none" strike="noStrike">
                        <a:solidFill>
                          <a:srgbClr val="000000"/>
                        </a:solidFill>
                        <a:effectLst/>
                        <a:latin typeface="Arial"/>
                      </a:endParaRPr>
                    </a:p>
                  </a:txBody>
                  <a:tcPr marL="7620" marR="7620" marT="7620" marB="0" anchor="ctr"/>
                </a:tc>
                <a:tc>
                  <a:txBody>
                    <a:bodyPr/>
                    <a:lstStyle/>
                    <a:p>
                      <a:pPr algn="ctr" fontAlgn="b"/>
                      <a:r>
                        <a:rPr lang="en-US" sz="1900" u="none" strike="noStrike">
                          <a:effectLst/>
                        </a:rPr>
                        <a:t>48%</a:t>
                      </a:r>
                      <a:endParaRPr lang="en-US" sz="1900" b="0" i="0" u="none" strike="noStrike">
                        <a:solidFill>
                          <a:srgbClr val="000000"/>
                        </a:solidFill>
                        <a:effectLst/>
                        <a:latin typeface="Calibri"/>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l" fontAlgn="b"/>
                      <a:endParaRPr lang="en-US" sz="1100" b="0" i="0" u="none" strike="noStrike">
                        <a:solidFill>
                          <a:srgbClr val="000000"/>
                        </a:solidFill>
                        <a:effectLst/>
                        <a:latin typeface="Calibri"/>
                      </a:endParaRPr>
                    </a:p>
                  </a:txBody>
                  <a:tcPr marL="7620" marR="7620" marT="7620" marB="0" anchor="b"/>
                </a:tc>
              </a:tr>
              <a:tr h="182880">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l" fontAlgn="b"/>
                      <a:endParaRPr lang="en-US" sz="1100" b="0" i="0" u="none" strike="noStrike">
                        <a:solidFill>
                          <a:srgbClr val="000000"/>
                        </a:solidFill>
                        <a:effectLst/>
                        <a:latin typeface="Calibri"/>
                      </a:endParaRPr>
                    </a:p>
                  </a:txBody>
                  <a:tcPr marL="7620" marR="7620" marT="7620" marB="0" anchor="b"/>
                </a:tc>
              </a:tr>
              <a:tr h="533400">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gridSpan="4">
                  <a:txBody>
                    <a:bodyPr/>
                    <a:lstStyle/>
                    <a:p>
                      <a:pPr algn="l" fontAlgn="b"/>
                      <a:r>
                        <a:rPr lang="en-US" sz="1800" u="none" strike="noStrike">
                          <a:effectLst/>
                        </a:rPr>
                        <a:t>According to Betz's law, no turbine can capture more than 59.3% of the kinetic energy in wind.</a:t>
                      </a:r>
                      <a:endParaRPr lang="en-US" sz="1800" b="1" i="0" u="none" strike="noStrike">
                        <a:solidFill>
                          <a:srgbClr val="000000"/>
                        </a:solidFill>
                        <a:effectLst/>
                        <a:latin typeface="Calibri"/>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7620" marR="7620" marT="7620" marB="0" anchor="b"/>
                </a:tc>
              </a:tr>
            </a:tbl>
          </a:graphicData>
        </a:graphic>
      </p:graphicFrame>
      <p:cxnSp>
        <p:nvCxnSpPr>
          <p:cNvPr id="5" name="Straight Connector 4"/>
          <p:cNvCxnSpPr/>
          <p:nvPr/>
        </p:nvCxnSpPr>
        <p:spPr>
          <a:xfrm>
            <a:off x="2743200" y="1981200"/>
            <a:ext cx="3657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481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body" idx="1"/>
          </p:nvPr>
        </p:nvSpPr>
        <p:spPr>
          <a:xfrm>
            <a:off x="228600" y="228600"/>
            <a:ext cx="8686800" cy="6400800"/>
          </a:xfrm>
          <a:solidFill>
            <a:schemeClr val="bg1">
              <a:alpha val="70000"/>
            </a:schemeClr>
          </a:solidFill>
        </p:spPr>
        <p:txBody>
          <a:bodyPr/>
          <a:lstStyle/>
          <a:p>
            <a:pPr marL="609600" indent="-609600" eaLnBrk="1" hangingPunct="1">
              <a:lnSpc>
                <a:spcPct val="80000"/>
              </a:lnSpc>
              <a:buFontTx/>
              <a:buAutoNum type="arabicPeriod"/>
              <a:defRPr/>
            </a:pPr>
            <a:endParaRPr lang="en-US" sz="2000" dirty="0"/>
          </a:p>
          <a:p>
            <a:pPr marL="0" indent="0" algn="ctr" eaLnBrk="1" hangingPunct="1">
              <a:lnSpc>
                <a:spcPct val="80000"/>
              </a:lnSpc>
              <a:buNone/>
              <a:defRPr/>
            </a:pPr>
            <a:r>
              <a:rPr lang="en-US" sz="2800" b="1" dirty="0"/>
              <a:t>Electricity Conversion to Other Forms of </a:t>
            </a:r>
            <a:r>
              <a:rPr lang="en-US" sz="2800" b="1" dirty="0" smtClean="0"/>
              <a:t>Energy</a:t>
            </a:r>
          </a:p>
          <a:p>
            <a:pPr marL="0" indent="0" algn="ctr" eaLnBrk="1" hangingPunct="1">
              <a:lnSpc>
                <a:spcPct val="80000"/>
              </a:lnSpc>
              <a:buNone/>
              <a:defRPr/>
            </a:pPr>
            <a:r>
              <a:rPr lang="en-US" sz="2800" b="1" dirty="0" smtClean="0"/>
              <a:t>For Customers</a:t>
            </a:r>
            <a:endParaRPr lang="en-US" sz="2800" b="1" dirty="0"/>
          </a:p>
          <a:p>
            <a:pPr marL="609600" indent="-609600" eaLnBrk="1" hangingPunct="1">
              <a:lnSpc>
                <a:spcPct val="80000"/>
              </a:lnSpc>
              <a:buFontTx/>
              <a:buAutoNum type="arabicPeriod"/>
              <a:defRPr/>
            </a:pPr>
            <a:endParaRPr lang="en-US" sz="2000" dirty="0"/>
          </a:p>
          <a:p>
            <a:pPr marL="0" indent="0" eaLnBrk="1" hangingPunct="1">
              <a:lnSpc>
                <a:spcPct val="80000"/>
              </a:lnSpc>
              <a:buNone/>
              <a:defRPr/>
            </a:pPr>
            <a:endParaRPr lang="en-US" sz="2000" dirty="0"/>
          </a:p>
          <a:p>
            <a:pPr marL="0" indent="0" eaLnBrk="1" hangingPunct="1">
              <a:lnSpc>
                <a:spcPct val="80000"/>
              </a:lnSpc>
              <a:buNone/>
              <a:defRPr/>
            </a:pPr>
            <a:endParaRPr lang="en-US" sz="2000" dirty="0"/>
          </a:p>
          <a:p>
            <a:pPr marL="609600" indent="-609600" eaLnBrk="1" hangingPunct="1">
              <a:lnSpc>
                <a:spcPct val="80000"/>
              </a:lnSpc>
              <a:buFontTx/>
              <a:buAutoNum type="arabicPeriod"/>
              <a:defRPr/>
            </a:pPr>
            <a:endParaRPr lang="en-US" sz="2000" dirty="0"/>
          </a:p>
          <a:p>
            <a:pPr marL="1009650" lvl="1" indent="-609600" eaLnBrk="1" hangingPunct="1">
              <a:lnSpc>
                <a:spcPct val="80000"/>
              </a:lnSpc>
              <a:buFontTx/>
              <a:buAutoNum type="arabicPeriod"/>
              <a:defRPr/>
            </a:pPr>
            <a:r>
              <a:rPr lang="en-US" sz="2000" dirty="0"/>
              <a:t>Light bulbs convert Electricity to Radiant energy.</a:t>
            </a:r>
          </a:p>
          <a:p>
            <a:pPr marL="1009650" lvl="1" indent="-609600" eaLnBrk="1" hangingPunct="1">
              <a:lnSpc>
                <a:spcPct val="80000"/>
              </a:lnSpc>
              <a:buFontTx/>
              <a:buAutoNum type="arabicPeriod"/>
              <a:defRPr/>
            </a:pPr>
            <a:endParaRPr lang="en-US" sz="2000" dirty="0"/>
          </a:p>
          <a:p>
            <a:pPr marL="1009650" lvl="1" indent="-609600" eaLnBrk="1" hangingPunct="1">
              <a:lnSpc>
                <a:spcPct val="80000"/>
              </a:lnSpc>
              <a:buFontTx/>
              <a:buAutoNum type="arabicPeriod"/>
              <a:defRPr/>
            </a:pPr>
            <a:r>
              <a:rPr lang="en-US" sz="2000" dirty="0"/>
              <a:t>Motors convert Electricity to Mechanical energy.</a:t>
            </a:r>
          </a:p>
          <a:p>
            <a:pPr marL="1009650" lvl="1" indent="-609600" eaLnBrk="1" hangingPunct="1">
              <a:lnSpc>
                <a:spcPct val="80000"/>
              </a:lnSpc>
              <a:buFontTx/>
              <a:buAutoNum type="arabicPeriod"/>
              <a:defRPr/>
            </a:pPr>
            <a:endParaRPr lang="en-US" sz="2000" dirty="0"/>
          </a:p>
          <a:p>
            <a:pPr marL="1009650" lvl="1" indent="-609600" eaLnBrk="1" hangingPunct="1">
              <a:lnSpc>
                <a:spcPct val="80000"/>
              </a:lnSpc>
              <a:buFontTx/>
              <a:buAutoNum type="arabicPeriod"/>
              <a:defRPr/>
            </a:pPr>
            <a:r>
              <a:rPr lang="en-US" sz="2000" dirty="0"/>
              <a:t>Baseboard heaters convert Electricity to Thermal energy.</a:t>
            </a:r>
          </a:p>
          <a:p>
            <a:pPr marL="1009650" lvl="1" indent="-609600" eaLnBrk="1" hangingPunct="1">
              <a:lnSpc>
                <a:spcPct val="80000"/>
              </a:lnSpc>
              <a:buFontTx/>
              <a:buAutoNum type="arabicPeriod"/>
              <a:defRPr/>
            </a:pPr>
            <a:endParaRPr lang="en-US" sz="2000" dirty="0"/>
          </a:p>
          <a:p>
            <a:pPr marL="1009650" lvl="1" indent="-609600" eaLnBrk="1" hangingPunct="1">
              <a:lnSpc>
                <a:spcPct val="80000"/>
              </a:lnSpc>
              <a:buFontTx/>
              <a:buAutoNum type="arabicPeriod"/>
              <a:defRPr/>
            </a:pPr>
            <a:r>
              <a:rPr lang="en-US" sz="2000" dirty="0"/>
              <a:t>Electrolysis of water converts Electricity to Chemical energy in the Hydrogen produced.  </a:t>
            </a:r>
          </a:p>
          <a:p>
            <a:pPr marL="1009650" lvl="1" indent="-609600" eaLnBrk="1" hangingPunct="1">
              <a:lnSpc>
                <a:spcPct val="80000"/>
              </a:lnSpc>
              <a:buFontTx/>
              <a:buAutoNum type="arabicPeriod"/>
              <a:defRPr/>
            </a:pPr>
            <a:endParaRPr lang="en-US" sz="2000" dirty="0"/>
          </a:p>
          <a:p>
            <a:pPr marL="1009650" lvl="1" indent="-609600" eaLnBrk="1" hangingPunct="1">
              <a:lnSpc>
                <a:spcPct val="80000"/>
              </a:lnSpc>
              <a:buFontTx/>
              <a:buAutoNum type="arabicPeriod"/>
              <a:defRPr/>
            </a:pPr>
            <a:r>
              <a:rPr lang="en-US" sz="2000" dirty="0"/>
              <a:t>Cell phones convert Radiant energy to Electricity  and Electricity to  Radiant energy.</a:t>
            </a:r>
          </a:p>
          <a:p>
            <a:pPr marL="0" indent="0" eaLnBrk="1" hangingPunct="1">
              <a:lnSpc>
                <a:spcPct val="80000"/>
              </a:lnSpc>
              <a:buNone/>
              <a:defRPr/>
            </a:pPr>
            <a:endParaRPr lang="en-US" sz="2000" dirty="0"/>
          </a:p>
        </p:txBody>
      </p:sp>
      <p:sp>
        <p:nvSpPr>
          <p:cNvPr id="4" name="Rectangle 3"/>
          <p:cNvSpPr txBox="1">
            <a:spLocks noChangeArrowheads="1"/>
          </p:cNvSpPr>
          <p:nvPr/>
        </p:nvSpPr>
        <p:spPr bwMode="auto">
          <a:xfrm>
            <a:off x="6864942" y="6341471"/>
            <a:ext cx="2065118" cy="307711"/>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300" b="1" dirty="0" smtClean="0"/>
              <a:t>  B. Porretta , Oct 2016</a:t>
            </a:r>
            <a:r>
              <a:rPr lang="en-US" sz="1200" b="1" dirty="0" smtClean="0"/>
              <a:t> </a:t>
            </a:r>
            <a:endParaRPr lang="en-US" sz="12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r>
              <a:rPr lang="en-US" sz="3300" b="1" dirty="0"/>
              <a:t> </a:t>
            </a:r>
          </a:p>
          <a:p>
            <a:pPr algn="ctr" eaLnBrk="1" hangingPunct="1">
              <a:spcBef>
                <a:spcPct val="20000"/>
              </a:spcBef>
            </a:pPr>
            <a:r>
              <a:rPr lang="en-US" sz="3300" b="1" dirty="0"/>
              <a:t>  </a:t>
            </a:r>
          </a:p>
        </p:txBody>
      </p:sp>
      <p:sp>
        <p:nvSpPr>
          <p:cNvPr id="5" name="Rectangle 3"/>
          <p:cNvSpPr txBox="1">
            <a:spLocks noChangeArrowheads="1"/>
          </p:cNvSpPr>
          <p:nvPr/>
        </p:nvSpPr>
        <p:spPr bwMode="auto">
          <a:xfrm>
            <a:off x="6830800" y="228600"/>
            <a:ext cx="2072061" cy="304800"/>
          </a:xfrm>
          <a:prstGeom prst="rect">
            <a:avLst/>
          </a:prstGeom>
          <a:solidFill>
            <a:schemeClr val="bg1">
              <a:alpha val="0"/>
            </a:schemeClr>
          </a:solidFill>
          <a:ln>
            <a:noFill/>
          </a:ln>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200" b="1" dirty="0"/>
              <a:t>Electrical Energy Series</a:t>
            </a:r>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r>
              <a:rPr lang="en-US" sz="1200" b="1" dirty="0"/>
              <a:t> </a:t>
            </a:r>
          </a:p>
          <a:p>
            <a:pPr algn="ctr" eaLnBrk="1" hangingPunct="1">
              <a:spcBef>
                <a:spcPct val="20000"/>
              </a:spcBef>
            </a:pPr>
            <a:r>
              <a:rPr lang="en-US" sz="1200" b="1" dirty="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477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435" name="Title 1"/>
          <p:cNvSpPr>
            <a:spLocks noGrp="1"/>
          </p:cNvSpPr>
          <p:nvPr>
            <p:ph type="title"/>
          </p:nvPr>
        </p:nvSpPr>
        <p:spPr>
          <a:xfrm>
            <a:off x="228600" y="228603"/>
            <a:ext cx="8686800" cy="6462713"/>
          </a:xfrm>
          <a:solidFill>
            <a:schemeClr val="bg1">
              <a:alpha val="50195"/>
            </a:schemeClr>
          </a:solidFill>
        </p:spPr>
        <p:txBody>
          <a:bodyPr anchor="t"/>
          <a:lstStyle/>
          <a:p>
            <a:r>
              <a:rPr lang="en-US" sz="2800"/>
              <a:t/>
            </a:r>
            <a:br>
              <a:rPr lang="en-US" sz="2800"/>
            </a:br>
            <a:r>
              <a:rPr lang="en-US" sz="2800" b="1"/>
              <a:t>Typical Efficiencies of Electricity Usage</a:t>
            </a:r>
          </a:p>
        </p:txBody>
      </p:sp>
      <p:graphicFrame>
        <p:nvGraphicFramePr>
          <p:cNvPr id="3" name="Table 2"/>
          <p:cNvGraphicFramePr>
            <a:graphicFrameLocks noGrp="1"/>
          </p:cNvGraphicFramePr>
          <p:nvPr>
            <p:extLst>
              <p:ext uri="{D42A27DB-BD31-4B8C-83A1-F6EECF244321}">
                <p14:modId xmlns:p14="http://schemas.microsoft.com/office/powerpoint/2010/main" val="1928136469"/>
              </p:ext>
            </p:extLst>
          </p:nvPr>
        </p:nvGraphicFramePr>
        <p:xfrm>
          <a:off x="1765139" y="1524000"/>
          <a:ext cx="4533900" cy="4915205"/>
        </p:xfrm>
        <a:graphic>
          <a:graphicData uri="http://schemas.openxmlformats.org/drawingml/2006/table">
            <a:tbl>
              <a:tblPr firstRow="1" bandRow="1">
                <a:tableStyleId>{5C22544A-7EE6-4342-B048-85BDC9FD1C3A}</a:tableStyleId>
              </a:tblPr>
              <a:tblGrid>
                <a:gridCol w="2667000"/>
                <a:gridCol w="1866900"/>
              </a:tblGrid>
              <a:tr h="786756">
                <a:tc>
                  <a:txBody>
                    <a:bodyPr/>
                    <a:lstStyle/>
                    <a:p>
                      <a:pPr algn="ctr"/>
                      <a:r>
                        <a:rPr lang="en-US" sz="2000" b="1" dirty="0" smtClean="0">
                          <a:solidFill>
                            <a:schemeClr val="tx1"/>
                          </a:solidFill>
                        </a:rPr>
                        <a:t>Use</a:t>
                      </a:r>
                      <a:endParaRPr lang="en-US" sz="2000" b="1" dirty="0">
                        <a:solidFill>
                          <a:schemeClr val="tx1"/>
                        </a:solidFill>
                      </a:endParaRPr>
                    </a:p>
                  </a:txBody>
                  <a:tcPr marT="45728" marB="45728" anchor="ctr">
                    <a:solidFill>
                      <a:schemeClr val="bg1">
                        <a:alpha val="70000"/>
                      </a:schemeClr>
                    </a:solidFill>
                  </a:tcPr>
                </a:tc>
                <a:tc>
                  <a:txBody>
                    <a:bodyPr/>
                    <a:lstStyle/>
                    <a:p>
                      <a:pPr algn="ctr"/>
                      <a:r>
                        <a:rPr lang="en-US" sz="2000" b="1" dirty="0" smtClean="0">
                          <a:solidFill>
                            <a:schemeClr val="tx1"/>
                          </a:solidFill>
                        </a:rPr>
                        <a:t>Efficiency</a:t>
                      </a:r>
                      <a:endParaRPr lang="en-US" sz="2000" b="1" dirty="0">
                        <a:solidFill>
                          <a:schemeClr val="tx1"/>
                        </a:solidFill>
                      </a:endParaRPr>
                    </a:p>
                  </a:txBody>
                  <a:tcPr marT="45728" marB="45728" anchor="ctr">
                    <a:solidFill>
                      <a:schemeClr val="bg1">
                        <a:alpha val="70000"/>
                      </a:schemeClr>
                    </a:solidFill>
                  </a:tcPr>
                </a:tc>
              </a:tr>
              <a:tr h="585064">
                <a:tc>
                  <a:txBody>
                    <a:bodyPr/>
                    <a:lstStyle/>
                    <a:p>
                      <a:pPr algn="ctr"/>
                      <a:r>
                        <a:rPr lang="en-US" sz="2000" dirty="0" smtClean="0"/>
                        <a:t>Heating</a:t>
                      </a:r>
                      <a:endParaRPr lang="en-US" sz="2000" dirty="0"/>
                    </a:p>
                  </a:txBody>
                  <a:tcPr marT="45728" marB="45728" anchor="ctr">
                    <a:solidFill>
                      <a:schemeClr val="bg1">
                        <a:alpha val="70000"/>
                      </a:schemeClr>
                    </a:solidFill>
                  </a:tcPr>
                </a:tc>
                <a:tc>
                  <a:txBody>
                    <a:bodyPr/>
                    <a:lstStyle/>
                    <a:p>
                      <a:pPr algn="ctr"/>
                      <a:r>
                        <a:rPr lang="en-US" sz="2000" dirty="0" smtClean="0"/>
                        <a:t>98%</a:t>
                      </a:r>
                      <a:endParaRPr lang="en-US" sz="2000" dirty="0"/>
                    </a:p>
                  </a:txBody>
                  <a:tcPr marT="45728" marB="45728" anchor="ctr">
                    <a:solidFill>
                      <a:schemeClr val="bg1">
                        <a:alpha val="70000"/>
                      </a:schemeClr>
                    </a:solidFill>
                  </a:tcPr>
                </a:tc>
              </a:tr>
              <a:tr h="708677">
                <a:tc>
                  <a:txBody>
                    <a:bodyPr/>
                    <a:lstStyle/>
                    <a:p>
                      <a:pPr algn="ctr"/>
                      <a:r>
                        <a:rPr lang="en-US" sz="2000" dirty="0" smtClean="0"/>
                        <a:t>Motors</a:t>
                      </a:r>
                      <a:endParaRPr lang="en-US" sz="2000" dirty="0"/>
                    </a:p>
                  </a:txBody>
                  <a:tcPr marT="45728" marB="45728" anchor="ctr">
                    <a:solidFill>
                      <a:schemeClr val="bg1">
                        <a:alpha val="70000"/>
                      </a:schemeClr>
                    </a:solidFill>
                  </a:tcPr>
                </a:tc>
                <a:tc>
                  <a:txBody>
                    <a:bodyPr/>
                    <a:lstStyle/>
                    <a:p>
                      <a:pPr algn="ctr"/>
                      <a:r>
                        <a:rPr lang="en-US" sz="2000" dirty="0" smtClean="0"/>
                        <a:t>70% to 93%</a:t>
                      </a:r>
                      <a:endParaRPr lang="en-US" sz="2000" dirty="0"/>
                    </a:p>
                  </a:txBody>
                  <a:tcPr marT="45728" marB="45728" anchor="ctr">
                    <a:solidFill>
                      <a:schemeClr val="bg1">
                        <a:alpha val="70000"/>
                      </a:schemeClr>
                    </a:solidFill>
                  </a:tcPr>
                </a:tc>
              </a:tr>
              <a:tr h="708677">
                <a:tc>
                  <a:txBody>
                    <a:bodyPr/>
                    <a:lstStyle/>
                    <a:p>
                      <a:pPr algn="ctr"/>
                      <a:r>
                        <a:rPr lang="en-US" sz="2000" dirty="0" smtClean="0"/>
                        <a:t>Incandescent Lighting</a:t>
                      </a:r>
                      <a:endParaRPr lang="en-US" sz="2000" dirty="0"/>
                    </a:p>
                  </a:txBody>
                  <a:tcPr marT="45728" marB="45728" anchor="ctr">
                    <a:solidFill>
                      <a:schemeClr val="bg1">
                        <a:alpha val="70000"/>
                      </a:schemeClr>
                    </a:solidFill>
                  </a:tcPr>
                </a:tc>
                <a:tc>
                  <a:txBody>
                    <a:bodyPr/>
                    <a:lstStyle/>
                    <a:p>
                      <a:pPr algn="ctr"/>
                      <a:r>
                        <a:rPr lang="en-US" sz="2000" dirty="0" smtClean="0"/>
                        <a:t>1.9%</a:t>
                      </a:r>
                      <a:endParaRPr lang="en-US" sz="2000" dirty="0"/>
                    </a:p>
                  </a:txBody>
                  <a:tcPr marT="45728" marB="45728" anchor="ctr">
                    <a:solidFill>
                      <a:schemeClr val="bg1">
                        <a:alpha val="70000"/>
                      </a:schemeClr>
                    </a:solidFill>
                  </a:tcPr>
                </a:tc>
              </a:tr>
              <a:tr h="708677">
                <a:tc>
                  <a:txBody>
                    <a:bodyPr/>
                    <a:lstStyle/>
                    <a:p>
                      <a:pPr algn="ctr"/>
                      <a:r>
                        <a:rPr lang="en-US" sz="2000" dirty="0" smtClean="0"/>
                        <a:t>Halogen Lighting</a:t>
                      </a:r>
                      <a:endParaRPr lang="en-US" sz="2000" dirty="0"/>
                    </a:p>
                  </a:txBody>
                  <a:tcPr marT="45728" marB="45728" anchor="ctr">
                    <a:solidFill>
                      <a:schemeClr val="bg1">
                        <a:alpha val="70000"/>
                      </a:schemeClr>
                    </a:solidFill>
                  </a:tcPr>
                </a:tc>
                <a:tc>
                  <a:txBody>
                    <a:bodyPr/>
                    <a:lstStyle/>
                    <a:p>
                      <a:pPr algn="ctr"/>
                      <a:r>
                        <a:rPr lang="en-US" sz="2000" dirty="0" smtClean="0"/>
                        <a:t>3.5%</a:t>
                      </a:r>
                      <a:endParaRPr lang="en-US" sz="2000" dirty="0"/>
                    </a:p>
                  </a:txBody>
                  <a:tcPr marT="45728" marB="45728" anchor="ctr">
                    <a:solidFill>
                      <a:schemeClr val="bg1">
                        <a:alpha val="70000"/>
                      </a:schemeClr>
                    </a:solidFill>
                  </a:tcPr>
                </a:tc>
              </a:tr>
              <a:tr h="708677">
                <a:tc>
                  <a:txBody>
                    <a:bodyPr/>
                    <a:lstStyle/>
                    <a:p>
                      <a:pPr algn="ctr"/>
                      <a:r>
                        <a:rPr lang="en-US" sz="2000" dirty="0" smtClean="0"/>
                        <a:t>Fluorescent Lighting</a:t>
                      </a:r>
                      <a:endParaRPr lang="en-US" sz="2000" dirty="0"/>
                    </a:p>
                  </a:txBody>
                  <a:tcPr marT="45728" marB="45728" anchor="ctr">
                    <a:solidFill>
                      <a:schemeClr val="bg1">
                        <a:alpha val="70000"/>
                      </a:schemeClr>
                    </a:solidFill>
                  </a:tcPr>
                </a:tc>
                <a:tc>
                  <a:txBody>
                    <a:bodyPr/>
                    <a:lstStyle/>
                    <a:p>
                      <a:pPr algn="ctr"/>
                      <a:r>
                        <a:rPr lang="en-US" sz="2000" dirty="0" smtClean="0"/>
                        <a:t>11%</a:t>
                      </a:r>
                      <a:endParaRPr lang="en-US" sz="2000" dirty="0"/>
                    </a:p>
                  </a:txBody>
                  <a:tcPr marT="45728" marB="45728" anchor="ctr">
                    <a:solidFill>
                      <a:schemeClr val="bg1">
                        <a:alpha val="70000"/>
                      </a:schemeClr>
                    </a:solidFill>
                  </a:tcPr>
                </a:tc>
              </a:tr>
              <a:tr h="708677">
                <a:tc>
                  <a:txBody>
                    <a:bodyPr/>
                    <a:lstStyle/>
                    <a:p>
                      <a:pPr algn="ctr"/>
                      <a:r>
                        <a:rPr lang="en-US" sz="2000" dirty="0" smtClean="0"/>
                        <a:t>LED Lighting</a:t>
                      </a:r>
                      <a:endParaRPr lang="en-US" sz="2000" dirty="0"/>
                    </a:p>
                  </a:txBody>
                  <a:tcPr marT="45728" marB="45728" anchor="ctr">
                    <a:solidFill>
                      <a:schemeClr val="bg1">
                        <a:alpha val="70000"/>
                      </a:schemeClr>
                    </a:solidFill>
                  </a:tcPr>
                </a:tc>
                <a:tc>
                  <a:txBody>
                    <a:bodyPr/>
                    <a:lstStyle/>
                    <a:p>
                      <a:pPr algn="ctr"/>
                      <a:r>
                        <a:rPr lang="en-US" sz="2000" dirty="0" smtClean="0"/>
                        <a:t>23%</a:t>
                      </a:r>
                      <a:endParaRPr lang="en-US" sz="2000" dirty="0"/>
                    </a:p>
                  </a:txBody>
                  <a:tcPr marT="45728" marB="45728" anchor="ctr">
                    <a:solidFill>
                      <a:schemeClr val="bg1">
                        <a:alpha val="70000"/>
                      </a:schemeClr>
                    </a:solidFill>
                  </a:tcPr>
                </a:tc>
              </a:tr>
            </a:tbl>
          </a:graphicData>
        </a:graphic>
      </p:graphicFrame>
      <p:cxnSp>
        <p:nvCxnSpPr>
          <p:cNvPr id="6" name="Straight Connector 5"/>
          <p:cNvCxnSpPr/>
          <p:nvPr/>
        </p:nvCxnSpPr>
        <p:spPr>
          <a:xfrm>
            <a:off x="1752600" y="2286000"/>
            <a:ext cx="449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439"/>
            <a:ext cx="8686800" cy="653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52400"/>
            <a:ext cx="8763000" cy="6580150"/>
          </a:xfrm>
          <a:solidFill>
            <a:schemeClr val="bg1">
              <a:alpha val="64000"/>
            </a:schemeClr>
          </a:solidFill>
          <a:extLst/>
        </p:spPr>
        <p:txBody>
          <a:bodyPr/>
          <a:lstStyle/>
          <a:p>
            <a:pPr marL="457200" indent="-457200">
              <a:buFontTx/>
              <a:buAutoNum type="arabicPeriod"/>
              <a:defRPr/>
            </a:pPr>
            <a:endParaRPr lang="en-US" sz="2000" dirty="0"/>
          </a:p>
          <a:p>
            <a:pPr marL="0" indent="0" algn="ctr">
              <a:buNone/>
              <a:defRPr/>
            </a:pPr>
            <a:r>
              <a:rPr lang="en-US" sz="4000" b="1" dirty="0" smtClean="0">
                <a:latin typeface="Albertus Extra Bold" pitchFamily="18" charset="0"/>
              </a:rPr>
              <a:t> </a:t>
            </a:r>
            <a:endParaRPr lang="en-US" sz="2800" b="1" dirty="0" smtClean="0">
              <a:latin typeface="Albertus Extra Bold" pitchFamily="18" charset="0"/>
            </a:endParaRPr>
          </a:p>
          <a:p>
            <a:pPr marL="0" indent="0">
              <a:buNone/>
              <a:defRPr/>
            </a:pPr>
            <a:r>
              <a:rPr lang="en-US" sz="2800" b="1" dirty="0" smtClean="0">
                <a:latin typeface="Albertus Extra Bold" pitchFamily="18" charset="0"/>
              </a:rPr>
              <a:t>	</a:t>
            </a:r>
          </a:p>
          <a:p>
            <a:pPr marL="0" indent="0" algn="ctr">
              <a:buNone/>
              <a:defRPr/>
            </a:pPr>
            <a:endParaRPr lang="en-US" sz="4800" b="1" dirty="0" smtClean="0">
              <a:latin typeface="Albertus Extra Bold" pitchFamily="18" charset="0"/>
            </a:endParaRPr>
          </a:p>
          <a:p>
            <a:pPr marL="0" indent="0" algn="ctr">
              <a:buNone/>
              <a:defRPr/>
            </a:pPr>
            <a:r>
              <a:rPr lang="en-US" sz="6000" b="1" dirty="0" smtClean="0">
                <a:latin typeface="Albertus Extra Bold" pitchFamily="18" charset="0"/>
              </a:rPr>
              <a:t>The End</a:t>
            </a:r>
          </a:p>
          <a:p>
            <a:pPr marL="0" indent="0" algn="ctr">
              <a:buNone/>
              <a:defRPr/>
            </a:pPr>
            <a:endParaRPr lang="en-US" sz="2000" b="1" dirty="0" smtClean="0">
              <a:latin typeface="Albertus Extra Bold" pitchFamily="18" charset="0"/>
            </a:endParaRPr>
          </a:p>
          <a:p>
            <a:pPr marL="0" indent="0">
              <a:buNone/>
              <a:defRPr/>
            </a:pPr>
            <a:endParaRPr lang="en-US" sz="2000" dirty="0" smtClean="0"/>
          </a:p>
          <a:p>
            <a:pPr marL="0" indent="0">
              <a:buNone/>
              <a:defRPr/>
            </a:pPr>
            <a:endParaRPr lang="en-US" sz="2000" dirty="0" smtClean="0"/>
          </a:p>
          <a:p>
            <a:pPr marL="0" indent="0" algn="ctr">
              <a:buNone/>
              <a:defRPr/>
            </a:pPr>
            <a:endParaRPr lang="en-US" sz="1800" dirty="0" smtClean="0"/>
          </a:p>
          <a:p>
            <a:pPr marL="0" indent="0" algn="ctr">
              <a:buNone/>
              <a:defRPr/>
            </a:pPr>
            <a:r>
              <a:rPr lang="en-US" sz="2400" dirty="0" smtClean="0"/>
              <a:t> </a:t>
            </a:r>
            <a:endParaRPr lang="en-US" sz="2000" dirty="0"/>
          </a:p>
          <a:p>
            <a:pPr marL="457200" indent="-457200">
              <a:buFontTx/>
              <a:buAutoNum type="arabicPeriod"/>
              <a:defRPr/>
            </a:pPr>
            <a:endParaRPr lang="en-US" sz="2000" dirty="0"/>
          </a:p>
          <a:p>
            <a:pPr marL="3657600" lvl="8" indent="0">
              <a:buNone/>
              <a:defRPr/>
            </a:pPr>
            <a:endParaRPr lang="en-US" dirty="0"/>
          </a:p>
        </p:txBody>
      </p:sp>
      <p:sp>
        <p:nvSpPr>
          <p:cNvPr id="4" name="Rectangle 3"/>
          <p:cNvSpPr txBox="1">
            <a:spLocks noChangeArrowheads="1"/>
          </p:cNvSpPr>
          <p:nvPr/>
        </p:nvSpPr>
        <p:spPr bwMode="auto">
          <a:xfrm>
            <a:off x="6864942" y="6341471"/>
            <a:ext cx="2065118" cy="307711"/>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300" b="1" dirty="0" smtClean="0"/>
              <a:t>  B. Porretta , Oct 2016</a:t>
            </a:r>
            <a:r>
              <a:rPr lang="en-US" sz="1200" b="1" dirty="0" smtClean="0"/>
              <a:t> </a:t>
            </a:r>
            <a:endParaRPr lang="en-US" sz="12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r>
              <a:rPr lang="en-US" sz="3300" b="1" dirty="0"/>
              <a:t> </a:t>
            </a:r>
          </a:p>
          <a:p>
            <a:pPr algn="ctr" eaLnBrk="1" hangingPunct="1">
              <a:spcBef>
                <a:spcPct val="20000"/>
              </a:spcBef>
            </a:pPr>
            <a:r>
              <a:rPr lang="en-US" sz="3300" b="1" dirty="0"/>
              <a:t>  </a:t>
            </a:r>
          </a:p>
        </p:txBody>
      </p:sp>
      <p:sp>
        <p:nvSpPr>
          <p:cNvPr id="5" name="Rectangle 3"/>
          <p:cNvSpPr txBox="1">
            <a:spLocks noChangeArrowheads="1"/>
          </p:cNvSpPr>
          <p:nvPr/>
        </p:nvSpPr>
        <p:spPr bwMode="auto">
          <a:xfrm>
            <a:off x="6830800" y="228600"/>
            <a:ext cx="2072061" cy="304800"/>
          </a:xfrm>
          <a:prstGeom prst="rect">
            <a:avLst/>
          </a:prstGeom>
          <a:solidFill>
            <a:schemeClr val="bg1">
              <a:alpha val="0"/>
            </a:schemeClr>
          </a:solidFill>
          <a:ln>
            <a:noFill/>
          </a:ln>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200" b="1" dirty="0"/>
              <a:t>Electrical Energy Series</a:t>
            </a:r>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r>
              <a:rPr lang="en-US" sz="1200" b="1" dirty="0"/>
              <a:t> </a:t>
            </a:r>
          </a:p>
          <a:p>
            <a:pPr algn="ctr" eaLnBrk="1" hangingPunct="1">
              <a:spcBef>
                <a:spcPct val="20000"/>
              </a:spcBef>
            </a:pPr>
            <a:r>
              <a:rPr lang="en-US" sz="1200" b="1" dirty="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body" idx="1"/>
          </p:nvPr>
        </p:nvSpPr>
        <p:spPr>
          <a:xfrm>
            <a:off x="228600" y="152400"/>
            <a:ext cx="8686800" cy="6553200"/>
          </a:xfrm>
          <a:solidFill>
            <a:schemeClr val="bg1">
              <a:alpha val="65881"/>
            </a:schemeClr>
          </a:solidFill>
        </p:spPr>
        <p:txBody>
          <a:bodyPr/>
          <a:lstStyle/>
          <a:p>
            <a:pPr algn="ctr" eaLnBrk="1" hangingPunct="1">
              <a:lnSpc>
                <a:spcPct val="80000"/>
              </a:lnSpc>
              <a:buFontTx/>
              <a:buNone/>
            </a:pPr>
            <a:r>
              <a:rPr lang="en-US" sz="2000" dirty="0"/>
              <a:t>    </a:t>
            </a:r>
          </a:p>
          <a:p>
            <a:pPr algn="ctr" eaLnBrk="1" hangingPunct="1">
              <a:lnSpc>
                <a:spcPct val="80000"/>
              </a:lnSpc>
              <a:buFontTx/>
              <a:buNone/>
            </a:pPr>
            <a:r>
              <a:rPr lang="en-US" sz="2800" b="1" dirty="0" smtClean="0"/>
              <a:t>What Is Energy ?</a:t>
            </a:r>
          </a:p>
          <a:p>
            <a:pPr eaLnBrk="1" hangingPunct="1">
              <a:lnSpc>
                <a:spcPct val="80000"/>
              </a:lnSpc>
              <a:buFontTx/>
              <a:buNone/>
            </a:pPr>
            <a:r>
              <a:rPr lang="en-US" sz="2000" dirty="0"/>
              <a:t>    </a:t>
            </a:r>
          </a:p>
          <a:p>
            <a:pPr eaLnBrk="1" hangingPunct="1">
              <a:lnSpc>
                <a:spcPct val="80000"/>
              </a:lnSpc>
              <a:buFontTx/>
              <a:buNone/>
            </a:pPr>
            <a:r>
              <a:rPr lang="en-US" sz="2000" dirty="0"/>
              <a:t>     </a:t>
            </a:r>
          </a:p>
          <a:p>
            <a:pPr eaLnBrk="1" hangingPunct="1">
              <a:lnSpc>
                <a:spcPct val="80000"/>
              </a:lnSpc>
              <a:buFontTx/>
              <a:buNone/>
            </a:pPr>
            <a:r>
              <a:rPr lang="en-US" sz="2000" b="1" dirty="0"/>
              <a:t>   </a:t>
            </a:r>
            <a:r>
              <a:rPr lang="en-US" sz="2000" b="1" dirty="0" smtClean="0"/>
              <a:t>  Changes </a:t>
            </a:r>
            <a:r>
              <a:rPr lang="en-US" sz="2000" b="1" dirty="0"/>
              <a:t>in the chemical or physical state of anything in our environment requires a fundamental “something” that scientists have </a:t>
            </a:r>
            <a:r>
              <a:rPr lang="en-US" sz="2000" b="1" dirty="0" smtClean="0"/>
              <a:t>called </a:t>
            </a:r>
            <a:r>
              <a:rPr lang="en-US" sz="2000" b="1" dirty="0"/>
              <a:t>Energy.   </a:t>
            </a:r>
          </a:p>
          <a:p>
            <a:pPr eaLnBrk="1" hangingPunct="1">
              <a:lnSpc>
                <a:spcPct val="80000"/>
              </a:lnSpc>
              <a:buFontTx/>
              <a:buNone/>
            </a:pPr>
            <a:endParaRPr lang="en-US" sz="2000" b="1" dirty="0"/>
          </a:p>
          <a:p>
            <a:pPr eaLnBrk="1" hangingPunct="1">
              <a:lnSpc>
                <a:spcPct val="80000"/>
              </a:lnSpc>
              <a:buFontTx/>
              <a:buNone/>
            </a:pPr>
            <a:r>
              <a:rPr lang="en-US" sz="2000" b="1" dirty="0"/>
              <a:t>	Examples of activities that need energy are:</a:t>
            </a:r>
          </a:p>
          <a:p>
            <a:pPr eaLnBrk="1" hangingPunct="1">
              <a:lnSpc>
                <a:spcPct val="80000"/>
              </a:lnSpc>
              <a:buFontTx/>
              <a:buNone/>
            </a:pPr>
            <a:endParaRPr lang="en-US" sz="2000" b="1" dirty="0"/>
          </a:p>
          <a:p>
            <a:pPr eaLnBrk="1" hangingPunct="1">
              <a:lnSpc>
                <a:spcPct val="80000"/>
              </a:lnSpc>
              <a:buFontTx/>
              <a:buNone/>
            </a:pPr>
            <a:r>
              <a:rPr lang="en-US" sz="2000" b="1" dirty="0"/>
              <a:t>   			- Heating your home  </a:t>
            </a:r>
          </a:p>
          <a:p>
            <a:pPr eaLnBrk="1" hangingPunct="1">
              <a:lnSpc>
                <a:spcPct val="80000"/>
              </a:lnSpc>
              <a:buFontTx/>
              <a:buNone/>
            </a:pPr>
            <a:r>
              <a:rPr lang="en-US" sz="2000" b="1" dirty="0"/>
              <a:t>   			- Cooling your home  </a:t>
            </a:r>
          </a:p>
          <a:p>
            <a:pPr eaLnBrk="1" hangingPunct="1">
              <a:lnSpc>
                <a:spcPct val="80000"/>
              </a:lnSpc>
              <a:buFontTx/>
              <a:buNone/>
            </a:pPr>
            <a:r>
              <a:rPr lang="en-US" sz="2000" b="1" dirty="0"/>
              <a:t>   			- Eating</a:t>
            </a:r>
          </a:p>
          <a:p>
            <a:pPr eaLnBrk="1" hangingPunct="1">
              <a:lnSpc>
                <a:spcPct val="80000"/>
              </a:lnSpc>
              <a:buFontTx/>
              <a:buNone/>
            </a:pPr>
            <a:r>
              <a:rPr lang="en-US" sz="2000" b="1" dirty="0"/>
              <a:t>   			- Moving your books  </a:t>
            </a:r>
          </a:p>
          <a:p>
            <a:pPr eaLnBrk="1" hangingPunct="1">
              <a:lnSpc>
                <a:spcPct val="80000"/>
              </a:lnSpc>
              <a:buFontTx/>
              <a:buNone/>
            </a:pPr>
            <a:r>
              <a:rPr lang="en-US" sz="2000" b="1" dirty="0"/>
              <a:t>   			- Charging a battery </a:t>
            </a:r>
          </a:p>
          <a:p>
            <a:pPr eaLnBrk="1" hangingPunct="1">
              <a:lnSpc>
                <a:spcPct val="80000"/>
              </a:lnSpc>
              <a:buFontTx/>
              <a:buNone/>
            </a:pPr>
            <a:r>
              <a:rPr lang="en-US" sz="2000" b="1" dirty="0"/>
              <a:t>   			- Boiling water  </a:t>
            </a:r>
          </a:p>
          <a:p>
            <a:pPr eaLnBrk="1" hangingPunct="1">
              <a:lnSpc>
                <a:spcPct val="80000"/>
              </a:lnSpc>
              <a:buFontTx/>
              <a:buNone/>
            </a:pPr>
            <a:r>
              <a:rPr lang="en-US" sz="2000" b="1" dirty="0"/>
              <a:t>	</a:t>
            </a:r>
          </a:p>
          <a:p>
            <a:pPr eaLnBrk="1" hangingPunct="1">
              <a:lnSpc>
                <a:spcPct val="80000"/>
              </a:lnSpc>
              <a:buFontTx/>
              <a:buNone/>
            </a:pPr>
            <a:r>
              <a:rPr lang="en-US" sz="2000" b="1" dirty="0"/>
              <a:t>     </a:t>
            </a:r>
            <a:r>
              <a:rPr lang="en-US" sz="2000" b="1" dirty="0" smtClean="0"/>
              <a:t>All </a:t>
            </a:r>
            <a:r>
              <a:rPr lang="en-US" sz="2000" b="1" dirty="0"/>
              <a:t>human activities involve use of energy in one form or another.</a:t>
            </a:r>
          </a:p>
          <a:p>
            <a:pPr eaLnBrk="1" hangingPunct="1">
              <a:lnSpc>
                <a:spcPct val="80000"/>
              </a:lnSpc>
              <a:buFontTx/>
              <a:buNone/>
            </a:pPr>
            <a:endParaRPr lang="en-US" sz="2000" dirty="0"/>
          </a:p>
          <a:p>
            <a:pPr eaLnBrk="1" hangingPunct="1">
              <a:lnSpc>
                <a:spcPct val="80000"/>
              </a:lnSpc>
              <a:buFontTx/>
              <a:buNone/>
            </a:pPr>
            <a:r>
              <a:rPr lang="en-US" sz="2000" dirty="0"/>
              <a:t>   </a:t>
            </a:r>
          </a:p>
        </p:txBody>
      </p:sp>
      <p:sp>
        <p:nvSpPr>
          <p:cNvPr id="4" name="Rectangle 3"/>
          <p:cNvSpPr txBox="1">
            <a:spLocks noChangeArrowheads="1"/>
          </p:cNvSpPr>
          <p:nvPr/>
        </p:nvSpPr>
        <p:spPr bwMode="auto">
          <a:xfrm>
            <a:off x="6858000" y="152401"/>
            <a:ext cx="2042160" cy="380999"/>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200" b="1" dirty="0"/>
              <a:t>Electrical Energy Series</a:t>
            </a:r>
          </a:p>
        </p:txBody>
      </p:sp>
      <p:sp>
        <p:nvSpPr>
          <p:cNvPr id="6" name="Rectangle 3"/>
          <p:cNvSpPr txBox="1">
            <a:spLocks noChangeArrowheads="1"/>
          </p:cNvSpPr>
          <p:nvPr/>
        </p:nvSpPr>
        <p:spPr bwMode="auto">
          <a:xfrm>
            <a:off x="6400800" y="6355075"/>
            <a:ext cx="2499360" cy="377514"/>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b="1" dirty="0" smtClean="0"/>
              <a:t>©</a:t>
            </a:r>
            <a:r>
              <a:rPr lang="en-US" sz="1300" b="1" dirty="0" smtClean="0"/>
              <a:t>   B. Porretta, </a:t>
            </a:r>
            <a:r>
              <a:rPr lang="en-US" sz="1100" b="1" dirty="0" smtClean="0"/>
              <a:t>October 2016  </a:t>
            </a:r>
            <a:endParaRPr lang="en-US" sz="11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r>
              <a:rPr lang="en-US" sz="3300" b="1" dirty="0"/>
              <a:t> </a:t>
            </a:r>
          </a:p>
          <a:p>
            <a:pPr algn="ctr" eaLnBrk="1" hangingPunct="1">
              <a:spcBef>
                <a:spcPct val="20000"/>
              </a:spcBef>
            </a:pPr>
            <a:r>
              <a:rPr lang="en-US" sz="3300" b="1" dirty="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3"/>
          <p:cNvSpPr>
            <a:spLocks noGrp="1" noChangeArrowheads="1"/>
          </p:cNvSpPr>
          <p:nvPr>
            <p:ph type="body" idx="1"/>
          </p:nvPr>
        </p:nvSpPr>
        <p:spPr>
          <a:xfrm>
            <a:off x="207380" y="76200"/>
            <a:ext cx="8686800" cy="6629400"/>
          </a:xfrm>
          <a:solidFill>
            <a:schemeClr val="bg1">
              <a:alpha val="70195"/>
            </a:schemeClr>
          </a:solidFill>
        </p:spPr>
        <p:txBody>
          <a:bodyPr/>
          <a:lstStyle/>
          <a:p>
            <a:pPr marL="609600" indent="-609600" algn="ctr" eaLnBrk="1" hangingPunct="1">
              <a:lnSpc>
                <a:spcPct val="90000"/>
              </a:lnSpc>
              <a:buNone/>
              <a:defRPr/>
            </a:pPr>
            <a:endParaRPr lang="en-US" sz="2000" dirty="0"/>
          </a:p>
          <a:p>
            <a:pPr marL="609600" indent="-609600" algn="ctr" eaLnBrk="1" hangingPunct="1">
              <a:lnSpc>
                <a:spcPct val="90000"/>
              </a:lnSpc>
              <a:buNone/>
              <a:defRPr/>
            </a:pPr>
            <a:r>
              <a:rPr lang="en-US" sz="2800" b="1" dirty="0" smtClean="0"/>
              <a:t>Forms of Energy</a:t>
            </a:r>
          </a:p>
          <a:p>
            <a:pPr marL="609600" indent="-609600" eaLnBrk="1" hangingPunct="1">
              <a:lnSpc>
                <a:spcPct val="90000"/>
              </a:lnSpc>
              <a:buNone/>
              <a:defRPr/>
            </a:pPr>
            <a:endParaRPr lang="en-US" sz="2000" dirty="0"/>
          </a:p>
          <a:p>
            <a:pPr marL="609600" indent="-609600" eaLnBrk="1" hangingPunct="1">
              <a:lnSpc>
                <a:spcPct val="90000"/>
              </a:lnSpc>
              <a:buNone/>
              <a:defRPr/>
            </a:pPr>
            <a:endParaRPr lang="en-US" sz="2000" dirty="0"/>
          </a:p>
          <a:p>
            <a:pPr marL="1009650" lvl="1" indent="-609600" eaLnBrk="1" hangingPunct="1">
              <a:lnSpc>
                <a:spcPct val="90000"/>
              </a:lnSpc>
              <a:buNone/>
              <a:defRPr/>
            </a:pPr>
            <a:r>
              <a:rPr lang="en-US" sz="2000" b="1" dirty="0"/>
              <a:t>Energy exists in six main forms, namely:</a:t>
            </a:r>
          </a:p>
          <a:p>
            <a:pPr marL="1009650" lvl="1" indent="-609600" eaLnBrk="1" hangingPunct="1">
              <a:lnSpc>
                <a:spcPct val="90000"/>
              </a:lnSpc>
              <a:buNone/>
              <a:defRPr/>
            </a:pPr>
            <a:endParaRPr lang="en-US" sz="2000" dirty="0"/>
          </a:p>
          <a:p>
            <a:pPr marL="1009650" lvl="1" indent="-609600" eaLnBrk="1" hangingPunct="1">
              <a:lnSpc>
                <a:spcPct val="90000"/>
              </a:lnSpc>
              <a:buNone/>
              <a:defRPr/>
            </a:pPr>
            <a:endParaRPr lang="en-US" sz="2000" dirty="0"/>
          </a:p>
          <a:p>
            <a:pPr marL="990600" lvl="1" indent="-533400" eaLnBrk="1" hangingPunct="1">
              <a:lnSpc>
                <a:spcPct val="90000"/>
              </a:lnSpc>
              <a:buFontTx/>
              <a:buAutoNum type="arabicPeriod"/>
              <a:defRPr/>
            </a:pPr>
            <a:r>
              <a:rPr lang="en-US" sz="2000" b="1" dirty="0"/>
              <a:t>Mechanical</a:t>
            </a:r>
            <a:r>
              <a:rPr lang="en-US" sz="2000" dirty="0"/>
              <a:t>: Energy stored in the motion or position of substances </a:t>
            </a:r>
            <a:endParaRPr lang="en-US" sz="2000" b="1" dirty="0"/>
          </a:p>
          <a:p>
            <a:pPr marL="990600" lvl="1" indent="-533400" eaLnBrk="1" hangingPunct="1">
              <a:lnSpc>
                <a:spcPct val="90000"/>
              </a:lnSpc>
              <a:buFontTx/>
              <a:buAutoNum type="arabicPeriod"/>
              <a:defRPr/>
            </a:pPr>
            <a:r>
              <a:rPr lang="en-US" sz="2000" b="1" dirty="0"/>
              <a:t>Thermal</a:t>
            </a:r>
            <a:r>
              <a:rPr lang="en-US" sz="2000" dirty="0"/>
              <a:t>: Energy stored in moving or vibrating molecules. </a:t>
            </a:r>
            <a:endParaRPr lang="en-US" sz="2000" b="1" dirty="0"/>
          </a:p>
          <a:p>
            <a:pPr marL="990600" lvl="1" indent="-533400" eaLnBrk="1" hangingPunct="1">
              <a:lnSpc>
                <a:spcPct val="90000"/>
              </a:lnSpc>
              <a:buFontTx/>
              <a:buAutoNum type="arabicPeriod"/>
              <a:defRPr/>
            </a:pPr>
            <a:r>
              <a:rPr lang="en-US" sz="2000" b="1" dirty="0"/>
              <a:t>Chemical</a:t>
            </a:r>
            <a:r>
              <a:rPr lang="en-US" sz="2000" dirty="0"/>
              <a:t>: Energy stored within the bonds of molecules. </a:t>
            </a:r>
            <a:endParaRPr lang="en-US" sz="2000" b="1" dirty="0"/>
          </a:p>
          <a:p>
            <a:pPr marL="990600" lvl="1" indent="-533400" eaLnBrk="1" hangingPunct="1">
              <a:lnSpc>
                <a:spcPct val="90000"/>
              </a:lnSpc>
              <a:buFontTx/>
              <a:buAutoNum type="arabicPeriod"/>
              <a:defRPr/>
            </a:pPr>
            <a:r>
              <a:rPr lang="en-US" sz="2000" b="1" dirty="0"/>
              <a:t>Electrical</a:t>
            </a:r>
            <a:r>
              <a:rPr lang="en-US" sz="2000" dirty="0"/>
              <a:t>: Energy stored in moving electrons.</a:t>
            </a:r>
            <a:endParaRPr lang="en-US" sz="2000" b="1" dirty="0"/>
          </a:p>
          <a:p>
            <a:pPr marL="990600" lvl="1" indent="-533400" eaLnBrk="1" hangingPunct="1">
              <a:lnSpc>
                <a:spcPct val="90000"/>
              </a:lnSpc>
              <a:buFontTx/>
              <a:buAutoNum type="arabicPeriod"/>
              <a:defRPr/>
            </a:pPr>
            <a:r>
              <a:rPr lang="en-US" sz="2000" b="1" dirty="0"/>
              <a:t>Radiant</a:t>
            </a:r>
            <a:r>
              <a:rPr lang="en-US" sz="2000" dirty="0"/>
              <a:t>: Energy stored in electromagnetic waves. </a:t>
            </a:r>
            <a:endParaRPr lang="en-US" sz="2000" b="1" dirty="0"/>
          </a:p>
          <a:p>
            <a:pPr marL="990600" lvl="1" indent="-533400" eaLnBrk="1" hangingPunct="1">
              <a:lnSpc>
                <a:spcPct val="90000"/>
              </a:lnSpc>
              <a:buFontTx/>
              <a:buAutoNum type="arabicPeriod"/>
              <a:defRPr/>
            </a:pPr>
            <a:r>
              <a:rPr lang="en-US" sz="2000" b="1" dirty="0"/>
              <a:t>Nuclear</a:t>
            </a:r>
            <a:r>
              <a:rPr lang="en-US" sz="2000" dirty="0"/>
              <a:t>: Energy stored in the bonds of atomic particles </a:t>
            </a:r>
          </a:p>
          <a:p>
            <a:pPr marL="457200" lvl="1" indent="0" eaLnBrk="1" hangingPunct="1">
              <a:lnSpc>
                <a:spcPct val="90000"/>
              </a:lnSpc>
              <a:buNone/>
              <a:defRPr/>
            </a:pPr>
            <a:endParaRPr lang="en-US" sz="2000" dirty="0"/>
          </a:p>
          <a:p>
            <a:pPr marL="457200" lvl="1" indent="0" eaLnBrk="1" hangingPunct="1">
              <a:lnSpc>
                <a:spcPct val="90000"/>
              </a:lnSpc>
              <a:buNone/>
              <a:defRPr/>
            </a:pPr>
            <a:r>
              <a:rPr lang="en-US" sz="2000" b="1" dirty="0"/>
              <a:t>Any of these forms of energy can be transformed into any of the other forms.</a:t>
            </a:r>
          </a:p>
          <a:p>
            <a:pPr marL="457200" lvl="1" indent="0" eaLnBrk="1" hangingPunct="1">
              <a:lnSpc>
                <a:spcPct val="90000"/>
              </a:lnSpc>
              <a:buNone/>
              <a:defRPr/>
            </a:pPr>
            <a:endParaRPr lang="en-US" sz="2000" b="1" dirty="0"/>
          </a:p>
          <a:p>
            <a:pPr marL="457200" lvl="1" indent="0" eaLnBrk="1" hangingPunct="1">
              <a:lnSpc>
                <a:spcPct val="90000"/>
              </a:lnSpc>
              <a:buNone/>
              <a:defRPr/>
            </a:pPr>
            <a:endParaRPr lang="en-US" sz="2000" b="1" dirty="0"/>
          </a:p>
        </p:txBody>
      </p:sp>
      <p:sp>
        <p:nvSpPr>
          <p:cNvPr id="4" name="Rectangle 3"/>
          <p:cNvSpPr txBox="1">
            <a:spLocks noChangeArrowheads="1"/>
          </p:cNvSpPr>
          <p:nvPr/>
        </p:nvSpPr>
        <p:spPr bwMode="auto">
          <a:xfrm>
            <a:off x="6934200" y="228600"/>
            <a:ext cx="1965960" cy="304800"/>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200" b="1" dirty="0"/>
              <a:t>Electrical Energy Series</a:t>
            </a:r>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r>
              <a:rPr lang="en-US" sz="1200" b="1" dirty="0"/>
              <a:t> </a:t>
            </a:r>
          </a:p>
          <a:p>
            <a:pPr algn="ctr" eaLnBrk="1" hangingPunct="1">
              <a:spcBef>
                <a:spcPct val="20000"/>
              </a:spcBef>
            </a:pPr>
            <a:r>
              <a:rPr lang="en-US" sz="1200" b="1" dirty="0"/>
              <a:t>  </a:t>
            </a:r>
          </a:p>
        </p:txBody>
      </p:sp>
      <p:sp>
        <p:nvSpPr>
          <p:cNvPr id="7" name="Rectangle 3"/>
          <p:cNvSpPr txBox="1">
            <a:spLocks noChangeArrowheads="1"/>
          </p:cNvSpPr>
          <p:nvPr/>
        </p:nvSpPr>
        <p:spPr bwMode="auto">
          <a:xfrm>
            <a:off x="6400800" y="6355075"/>
            <a:ext cx="2499360" cy="377514"/>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b="1" dirty="0" smtClean="0"/>
              <a:t>©</a:t>
            </a:r>
            <a:r>
              <a:rPr lang="en-US" sz="1300" b="1" dirty="0" smtClean="0"/>
              <a:t>   B. Porretta, </a:t>
            </a:r>
            <a:r>
              <a:rPr lang="en-US" sz="1100" b="1" dirty="0" smtClean="0"/>
              <a:t>October 2016  </a:t>
            </a:r>
            <a:endParaRPr lang="en-US" sz="11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r>
              <a:rPr lang="en-US" sz="3300" b="1" dirty="0"/>
              <a:t> </a:t>
            </a:r>
          </a:p>
          <a:p>
            <a:pPr algn="ctr" eaLnBrk="1" hangingPunct="1">
              <a:spcBef>
                <a:spcPct val="20000"/>
              </a:spcBef>
            </a:pPr>
            <a:r>
              <a:rPr lang="en-US" sz="3300" b="1" dirty="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47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Content Placeholder 2"/>
          <p:cNvSpPr>
            <a:spLocks noGrp="1"/>
          </p:cNvSpPr>
          <p:nvPr>
            <p:ph idx="1"/>
          </p:nvPr>
        </p:nvSpPr>
        <p:spPr>
          <a:xfrm>
            <a:off x="228600" y="228600"/>
            <a:ext cx="8686799" cy="6477004"/>
          </a:xfrm>
          <a:solidFill>
            <a:schemeClr val="bg1">
              <a:alpha val="70195"/>
            </a:schemeClr>
          </a:solidFill>
        </p:spPr>
        <p:txBody>
          <a:bodyPr/>
          <a:lstStyle/>
          <a:p>
            <a:pPr marL="0" indent="0" algn="ctr">
              <a:buNone/>
            </a:pPr>
            <a:endParaRPr lang="en-US" sz="2000" b="1" dirty="0"/>
          </a:p>
          <a:p>
            <a:pPr marL="0" indent="0" algn="ctr">
              <a:buNone/>
            </a:pPr>
            <a:r>
              <a:rPr lang="en-US" sz="2800" b="1" dirty="0" smtClean="0"/>
              <a:t>Conservation </a:t>
            </a:r>
            <a:r>
              <a:rPr lang="en-US" sz="2800" b="1" dirty="0"/>
              <a:t>of Energy</a:t>
            </a:r>
          </a:p>
          <a:p>
            <a:pPr marL="0" indent="0">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r>
              <a:rPr lang="en-US" sz="2000" dirty="0"/>
              <a:t>       </a:t>
            </a:r>
            <a:r>
              <a:rPr lang="en-US" sz="4400" b="1" dirty="0" smtClean="0"/>
              <a:t>E</a:t>
            </a:r>
            <a:r>
              <a:rPr lang="en-US" sz="2800" b="1" dirty="0" smtClean="0"/>
              <a:t>nergy</a:t>
            </a:r>
            <a:r>
              <a:rPr lang="en-US" sz="2000" b="1" dirty="0"/>
              <a:t> can </a:t>
            </a:r>
            <a:r>
              <a:rPr lang="en-US" sz="2000" b="1" dirty="0" smtClean="0"/>
              <a:t>neither be </a:t>
            </a:r>
            <a:r>
              <a:rPr lang="en-US" sz="4400" b="1" dirty="0" smtClean="0"/>
              <a:t>c</a:t>
            </a:r>
            <a:r>
              <a:rPr lang="en-US" sz="2800" b="1" dirty="0" smtClean="0"/>
              <a:t>reated</a:t>
            </a:r>
            <a:r>
              <a:rPr lang="en-US" sz="2000" b="1" dirty="0"/>
              <a:t> nor </a:t>
            </a:r>
            <a:r>
              <a:rPr lang="en-US" sz="4400" b="1" dirty="0" smtClean="0"/>
              <a:t>D</a:t>
            </a:r>
            <a:r>
              <a:rPr lang="en-US" sz="2800" b="1" dirty="0" smtClean="0"/>
              <a:t>estroyed</a:t>
            </a:r>
          </a:p>
          <a:p>
            <a:pPr marL="0" indent="0">
              <a:buNone/>
            </a:pPr>
            <a:endParaRPr lang="en-US" sz="2000" b="1" dirty="0" smtClean="0"/>
          </a:p>
          <a:p>
            <a:pPr marL="400050" lvl="1" indent="0">
              <a:buNone/>
            </a:pPr>
            <a:r>
              <a:rPr lang="en-US" sz="2000" b="1" dirty="0"/>
              <a:t>What this means is that when energy is used, it is not “used up”. It is simply changed from one form to another. The amount of energy present before and after its use is the same.</a:t>
            </a:r>
          </a:p>
        </p:txBody>
      </p:sp>
      <p:sp>
        <p:nvSpPr>
          <p:cNvPr id="4" name="Rectangle 3"/>
          <p:cNvSpPr txBox="1">
            <a:spLocks noChangeArrowheads="1"/>
          </p:cNvSpPr>
          <p:nvPr/>
        </p:nvSpPr>
        <p:spPr bwMode="auto">
          <a:xfrm>
            <a:off x="6934200" y="228600"/>
            <a:ext cx="1965960" cy="304800"/>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200" b="1" dirty="0"/>
              <a:t>Electrical Energy Series</a:t>
            </a:r>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r>
              <a:rPr lang="en-US" sz="1200" b="1" dirty="0"/>
              <a:t> </a:t>
            </a:r>
          </a:p>
          <a:p>
            <a:pPr algn="ctr" eaLnBrk="1" hangingPunct="1">
              <a:spcBef>
                <a:spcPct val="20000"/>
              </a:spcBef>
            </a:pPr>
            <a:r>
              <a:rPr lang="en-US" sz="1200" b="1" dirty="0"/>
              <a:t>  </a:t>
            </a:r>
          </a:p>
        </p:txBody>
      </p:sp>
      <p:sp>
        <p:nvSpPr>
          <p:cNvPr id="6" name="Rectangle 3"/>
          <p:cNvSpPr txBox="1">
            <a:spLocks noChangeArrowheads="1"/>
          </p:cNvSpPr>
          <p:nvPr/>
        </p:nvSpPr>
        <p:spPr bwMode="auto">
          <a:xfrm>
            <a:off x="6400800" y="6355075"/>
            <a:ext cx="2499360" cy="377514"/>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b="1" dirty="0" smtClean="0"/>
              <a:t>©</a:t>
            </a:r>
            <a:r>
              <a:rPr lang="en-US" sz="1300" b="1" dirty="0" smtClean="0"/>
              <a:t>   B. Porretta, </a:t>
            </a:r>
            <a:r>
              <a:rPr lang="en-US" sz="1100" b="1" dirty="0" smtClean="0"/>
              <a:t>October 2016  </a:t>
            </a:r>
            <a:endParaRPr lang="en-US" sz="11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r>
              <a:rPr lang="en-US" sz="3300" b="1" dirty="0"/>
              <a:t> </a:t>
            </a:r>
          </a:p>
          <a:p>
            <a:pPr algn="ctr" eaLnBrk="1" hangingPunct="1">
              <a:spcBef>
                <a:spcPct val="20000"/>
              </a:spcBef>
            </a:pPr>
            <a:r>
              <a:rPr lang="en-US" sz="3300" b="1" dirty="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152400" y="152401"/>
            <a:ext cx="8839200" cy="6556110"/>
          </a:xfrm>
          <a:solidFill>
            <a:schemeClr val="bg1">
              <a:alpha val="70195"/>
            </a:schemeClr>
          </a:solidFill>
        </p:spPr>
        <p:txBody>
          <a:bodyPr/>
          <a:lstStyle/>
          <a:p>
            <a:pPr algn="ctr" eaLnBrk="1" hangingPunct="1">
              <a:lnSpc>
                <a:spcPct val="80000"/>
              </a:lnSpc>
              <a:buFontTx/>
              <a:buNone/>
              <a:defRPr/>
            </a:pPr>
            <a:r>
              <a:rPr lang="en-US" sz="2000" dirty="0"/>
              <a:t>   </a:t>
            </a:r>
          </a:p>
          <a:p>
            <a:pPr algn="ctr" eaLnBrk="1" hangingPunct="1">
              <a:lnSpc>
                <a:spcPct val="80000"/>
              </a:lnSpc>
              <a:buFontTx/>
              <a:buNone/>
              <a:defRPr/>
            </a:pPr>
            <a:r>
              <a:rPr lang="en-US" sz="2800" dirty="0"/>
              <a:t>  </a:t>
            </a:r>
            <a:r>
              <a:rPr lang="en-US" sz="2800" b="1" dirty="0"/>
              <a:t>Advantages of Electrical Energy</a:t>
            </a:r>
          </a:p>
          <a:p>
            <a:pPr eaLnBrk="1" hangingPunct="1">
              <a:lnSpc>
                <a:spcPct val="80000"/>
              </a:lnSpc>
              <a:buFontTx/>
              <a:buNone/>
              <a:defRPr/>
            </a:pPr>
            <a:endParaRPr lang="en-US" sz="2000" dirty="0"/>
          </a:p>
          <a:p>
            <a:pPr marL="0" indent="0" eaLnBrk="1" hangingPunct="1">
              <a:lnSpc>
                <a:spcPct val="90000"/>
              </a:lnSpc>
              <a:buNone/>
              <a:defRPr/>
            </a:pPr>
            <a:r>
              <a:rPr lang="en-US" sz="2000" b="1" dirty="0"/>
              <a:t>Some forms of energy are more convenient than others. Electrical energy has a number of advantages such as: </a:t>
            </a:r>
          </a:p>
          <a:p>
            <a:pPr marL="609600" indent="-609600" eaLnBrk="1" hangingPunct="1">
              <a:lnSpc>
                <a:spcPct val="90000"/>
              </a:lnSpc>
              <a:buNone/>
              <a:defRPr/>
            </a:pPr>
            <a:endParaRPr lang="en-US" sz="2000" b="1" dirty="0"/>
          </a:p>
          <a:p>
            <a:pPr marL="857250" lvl="1" indent="-457200" eaLnBrk="1" hangingPunct="1">
              <a:lnSpc>
                <a:spcPct val="90000"/>
              </a:lnSpc>
              <a:buFontTx/>
              <a:buAutoNum type="arabicPeriod"/>
              <a:defRPr/>
            </a:pPr>
            <a:r>
              <a:rPr lang="en-US" sz="2000" b="1" dirty="0"/>
              <a:t>It can be transported in a convenient and cost effective </a:t>
            </a:r>
            <a:r>
              <a:rPr lang="en-US" sz="2000" b="1" dirty="0" smtClean="0"/>
              <a:t>way. </a:t>
            </a:r>
            <a:r>
              <a:rPr lang="en-US" sz="2000" b="1" dirty="0"/>
              <a:t>This makes it practical to generate it at locations that are far away from the points of consumption. This allows convenient development of remote energy resources, and permits locating generating plants away from urban centers.</a:t>
            </a:r>
          </a:p>
          <a:p>
            <a:pPr marL="609600" indent="-609600" eaLnBrk="1" hangingPunct="1">
              <a:lnSpc>
                <a:spcPct val="90000"/>
              </a:lnSpc>
              <a:buFontTx/>
              <a:buAutoNum type="arabicPeriod"/>
              <a:defRPr/>
            </a:pPr>
            <a:endParaRPr lang="en-US" sz="2000" b="1" dirty="0"/>
          </a:p>
          <a:p>
            <a:pPr marL="400050" lvl="1" indent="0" eaLnBrk="1" hangingPunct="1">
              <a:lnSpc>
                <a:spcPct val="90000"/>
              </a:lnSpc>
              <a:buNone/>
              <a:defRPr/>
            </a:pPr>
            <a:r>
              <a:rPr lang="en-US" sz="2000" b="1" dirty="0"/>
              <a:t>3.	It can be </a:t>
            </a:r>
            <a:r>
              <a:rPr lang="en-US" sz="2000" b="1" dirty="0" smtClean="0"/>
              <a:t>converted conveniently and efficiently </a:t>
            </a:r>
            <a:r>
              <a:rPr lang="en-US" sz="2000" b="1" dirty="0"/>
              <a:t>to the desired 	form of energy at the point of consumption.</a:t>
            </a:r>
          </a:p>
          <a:p>
            <a:pPr marL="0" indent="0" eaLnBrk="1" hangingPunct="1">
              <a:lnSpc>
                <a:spcPct val="90000"/>
              </a:lnSpc>
              <a:buNone/>
              <a:defRPr/>
            </a:pPr>
            <a:endParaRPr lang="en-US" sz="2000" b="1" dirty="0"/>
          </a:p>
          <a:p>
            <a:pPr marL="400050" lvl="1" indent="0" eaLnBrk="1" hangingPunct="1">
              <a:lnSpc>
                <a:spcPct val="90000"/>
              </a:lnSpc>
              <a:buNone/>
              <a:defRPr/>
            </a:pPr>
            <a:r>
              <a:rPr lang="en-US" sz="2000" b="1" dirty="0"/>
              <a:t>4.	Its use is clean.</a:t>
            </a:r>
          </a:p>
          <a:p>
            <a:pPr marL="609600" indent="-609600" eaLnBrk="1" hangingPunct="1">
              <a:lnSpc>
                <a:spcPct val="90000"/>
              </a:lnSpc>
              <a:buFontTx/>
              <a:buAutoNum type="arabicPeriod"/>
              <a:defRPr/>
            </a:pPr>
            <a:endParaRPr lang="en-US" sz="2000" b="1" dirty="0"/>
          </a:p>
          <a:p>
            <a:pPr marL="400050" lvl="1" indent="0" eaLnBrk="1" hangingPunct="1">
              <a:lnSpc>
                <a:spcPct val="90000"/>
              </a:lnSpc>
              <a:buNone/>
              <a:defRPr/>
            </a:pPr>
            <a:r>
              <a:rPr lang="en-US" sz="2000" b="1" dirty="0"/>
              <a:t>5.	It is fundamental to electronic </a:t>
            </a:r>
            <a:r>
              <a:rPr lang="en-US" sz="2000" b="1" dirty="0" smtClean="0"/>
              <a:t>technologies such as computers, cell 	phones, television, and so on.</a:t>
            </a:r>
            <a:endParaRPr lang="en-US" sz="2000" b="1" dirty="0"/>
          </a:p>
          <a:p>
            <a:pPr eaLnBrk="1" hangingPunct="1">
              <a:lnSpc>
                <a:spcPct val="80000"/>
              </a:lnSpc>
              <a:buFontTx/>
              <a:buNone/>
              <a:defRPr/>
            </a:pPr>
            <a:r>
              <a:rPr lang="en-US" sz="2000" b="1" dirty="0"/>
              <a:t>  </a:t>
            </a:r>
          </a:p>
          <a:p>
            <a:pPr eaLnBrk="1" hangingPunct="1">
              <a:lnSpc>
                <a:spcPct val="80000"/>
              </a:lnSpc>
              <a:buFontTx/>
              <a:buNone/>
              <a:defRPr/>
            </a:pPr>
            <a:endParaRPr lang="en-US" sz="2000" dirty="0"/>
          </a:p>
          <a:p>
            <a:pPr eaLnBrk="1" hangingPunct="1">
              <a:lnSpc>
                <a:spcPct val="80000"/>
              </a:lnSpc>
              <a:buFontTx/>
              <a:buNone/>
              <a:defRPr/>
            </a:pPr>
            <a:endParaRPr lang="en-US" sz="2000" dirty="0"/>
          </a:p>
          <a:p>
            <a:pPr eaLnBrk="1" hangingPunct="1">
              <a:lnSpc>
                <a:spcPct val="80000"/>
              </a:lnSpc>
              <a:buFontTx/>
              <a:buNone/>
              <a:defRPr/>
            </a:pPr>
            <a:r>
              <a:rPr lang="en-US" sz="2000" dirty="0"/>
              <a:t>      </a:t>
            </a:r>
          </a:p>
          <a:p>
            <a:pPr eaLnBrk="1" hangingPunct="1">
              <a:lnSpc>
                <a:spcPct val="80000"/>
              </a:lnSpc>
              <a:buFontTx/>
              <a:buNone/>
              <a:defRPr/>
            </a:pPr>
            <a:endParaRPr lang="en-US" sz="2000" dirty="0"/>
          </a:p>
          <a:p>
            <a:pPr eaLnBrk="1" hangingPunct="1">
              <a:lnSpc>
                <a:spcPct val="80000"/>
              </a:lnSpc>
              <a:buFontTx/>
              <a:buNone/>
              <a:defRPr/>
            </a:pPr>
            <a:r>
              <a:rPr lang="en-US" sz="2000" dirty="0"/>
              <a:t>	 </a:t>
            </a:r>
          </a:p>
        </p:txBody>
      </p:sp>
      <p:sp>
        <p:nvSpPr>
          <p:cNvPr id="4" name="Rectangle 3"/>
          <p:cNvSpPr txBox="1">
            <a:spLocks noChangeArrowheads="1"/>
          </p:cNvSpPr>
          <p:nvPr/>
        </p:nvSpPr>
        <p:spPr bwMode="auto">
          <a:xfrm>
            <a:off x="6858000" y="228600"/>
            <a:ext cx="2042160" cy="304800"/>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200" b="1" dirty="0"/>
              <a:t>Electrical Energy Series</a:t>
            </a:r>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r>
              <a:rPr lang="en-US" sz="1200" b="1" dirty="0"/>
              <a:t> </a:t>
            </a:r>
          </a:p>
          <a:p>
            <a:pPr algn="ctr" eaLnBrk="1" hangingPunct="1">
              <a:spcBef>
                <a:spcPct val="20000"/>
              </a:spcBef>
            </a:pPr>
            <a:r>
              <a:rPr lang="en-US" sz="1200" b="1" dirty="0"/>
              <a:t>  </a:t>
            </a:r>
          </a:p>
        </p:txBody>
      </p:sp>
      <p:sp>
        <p:nvSpPr>
          <p:cNvPr id="6" name="Rectangle 3"/>
          <p:cNvSpPr txBox="1">
            <a:spLocks noChangeArrowheads="1"/>
          </p:cNvSpPr>
          <p:nvPr/>
        </p:nvSpPr>
        <p:spPr bwMode="auto">
          <a:xfrm>
            <a:off x="6416040" y="6336061"/>
            <a:ext cx="2499360" cy="377514"/>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b="1" dirty="0" smtClean="0"/>
              <a:t>©</a:t>
            </a:r>
            <a:r>
              <a:rPr lang="en-US" sz="1300" b="1" dirty="0" smtClean="0"/>
              <a:t>   B. Porretta, </a:t>
            </a:r>
            <a:r>
              <a:rPr lang="en-US" sz="1100" b="1" dirty="0" smtClean="0"/>
              <a:t>October 2016  </a:t>
            </a:r>
            <a:endParaRPr lang="en-US" sz="11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r>
              <a:rPr lang="en-US" sz="3300" b="1" dirty="0"/>
              <a:t> </a:t>
            </a:r>
          </a:p>
          <a:p>
            <a:pPr algn="ctr" eaLnBrk="1" hangingPunct="1">
              <a:spcBef>
                <a:spcPct val="20000"/>
              </a:spcBef>
            </a:pPr>
            <a:r>
              <a:rPr lang="en-US" sz="3300" b="1" dirty="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5416"/>
            <a:ext cx="8839200" cy="658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52400" y="125416"/>
            <a:ext cx="8839200" cy="6580188"/>
          </a:xfrm>
          <a:solidFill>
            <a:schemeClr val="bg1">
              <a:alpha val="70000"/>
            </a:schemeClr>
          </a:solidFill>
        </p:spPr>
        <p:txBody>
          <a:bodyPr/>
          <a:lstStyle/>
          <a:p>
            <a:pPr marL="0" indent="0" eaLnBrk="1" hangingPunct="1">
              <a:lnSpc>
                <a:spcPct val="80000"/>
              </a:lnSpc>
              <a:buNone/>
              <a:defRPr/>
            </a:pPr>
            <a:endParaRPr lang="en-US" sz="2000" dirty="0"/>
          </a:p>
          <a:p>
            <a:pPr marL="0" indent="0" algn="ctr" eaLnBrk="1" hangingPunct="1">
              <a:lnSpc>
                <a:spcPct val="80000"/>
              </a:lnSpc>
              <a:buNone/>
              <a:defRPr/>
            </a:pPr>
            <a:r>
              <a:rPr lang="en-US" sz="2800" b="1" dirty="0" smtClean="0"/>
              <a:t>Conversion </a:t>
            </a:r>
            <a:r>
              <a:rPr lang="en-US" sz="2800" b="1" dirty="0"/>
              <a:t>To and From Electrical Energy</a:t>
            </a:r>
            <a:endParaRPr lang="en-US" sz="2800" dirty="0"/>
          </a:p>
          <a:p>
            <a:pPr marL="0" indent="0" eaLnBrk="1" hangingPunct="1">
              <a:lnSpc>
                <a:spcPct val="80000"/>
              </a:lnSpc>
              <a:buNone/>
              <a:defRPr/>
            </a:pPr>
            <a:endParaRPr lang="en-US" sz="2000" dirty="0"/>
          </a:p>
          <a:p>
            <a:pPr marL="0" indent="0" eaLnBrk="1" hangingPunct="1">
              <a:lnSpc>
                <a:spcPct val="80000"/>
              </a:lnSpc>
              <a:buNone/>
              <a:defRPr/>
            </a:pPr>
            <a:endParaRPr lang="en-US" sz="2000" dirty="0"/>
          </a:p>
          <a:p>
            <a:pPr marL="0" indent="0" eaLnBrk="1" hangingPunct="1">
              <a:lnSpc>
                <a:spcPct val="80000"/>
              </a:lnSpc>
              <a:buNone/>
              <a:defRPr/>
            </a:pPr>
            <a:endParaRPr lang="en-US" sz="2000" dirty="0"/>
          </a:p>
          <a:p>
            <a:pPr marL="0" indent="0" eaLnBrk="1" hangingPunct="1">
              <a:lnSpc>
                <a:spcPct val="80000"/>
              </a:lnSpc>
              <a:buNone/>
              <a:defRPr/>
            </a:pPr>
            <a:endParaRPr lang="en-US" sz="2000" dirty="0"/>
          </a:p>
          <a:p>
            <a:pPr marL="0" indent="0" eaLnBrk="1" hangingPunct="1">
              <a:lnSpc>
                <a:spcPct val="80000"/>
              </a:lnSpc>
              <a:buNone/>
              <a:defRPr/>
            </a:pPr>
            <a:r>
              <a:rPr lang="en-US" sz="2000" dirty="0"/>
              <a:t> </a:t>
            </a:r>
            <a:r>
              <a:rPr lang="en-US" sz="2000" b="1" dirty="0"/>
              <a:t>The superior convenience of Electrical energy has provided strong    </a:t>
            </a:r>
          </a:p>
          <a:p>
            <a:pPr marL="0" indent="0" eaLnBrk="1" hangingPunct="1">
              <a:lnSpc>
                <a:spcPct val="80000"/>
              </a:lnSpc>
              <a:buNone/>
              <a:defRPr/>
            </a:pPr>
            <a:r>
              <a:rPr lang="en-US" sz="2000" b="1" dirty="0"/>
              <a:t>  motivation to </a:t>
            </a:r>
            <a:r>
              <a:rPr lang="en-US" sz="2000" b="1" dirty="0" smtClean="0"/>
              <a:t>engineers to develop  </a:t>
            </a:r>
            <a:r>
              <a:rPr lang="en-US" sz="2000" b="1" dirty="0"/>
              <a:t>processes to:</a:t>
            </a:r>
          </a:p>
          <a:p>
            <a:pPr eaLnBrk="1" hangingPunct="1">
              <a:lnSpc>
                <a:spcPct val="80000"/>
              </a:lnSpc>
              <a:buFontTx/>
              <a:buNone/>
              <a:defRPr/>
            </a:pPr>
            <a:endParaRPr lang="en-US" sz="2000" b="1" dirty="0"/>
          </a:p>
          <a:p>
            <a:pPr eaLnBrk="1" hangingPunct="1">
              <a:lnSpc>
                <a:spcPct val="80000"/>
              </a:lnSpc>
              <a:buFontTx/>
              <a:buNone/>
              <a:defRPr/>
            </a:pPr>
            <a:endParaRPr lang="en-US" sz="2000" b="1" dirty="0"/>
          </a:p>
          <a:p>
            <a:pPr eaLnBrk="1" hangingPunct="1">
              <a:lnSpc>
                <a:spcPct val="80000"/>
              </a:lnSpc>
              <a:buFontTx/>
              <a:buNone/>
              <a:defRPr/>
            </a:pPr>
            <a:r>
              <a:rPr lang="en-US" sz="2000" b="1" dirty="0"/>
              <a:t>    1.	Convert  other forms of energy to Electrical energy for 	transportation to the customers.  </a:t>
            </a:r>
          </a:p>
          <a:p>
            <a:pPr eaLnBrk="1" hangingPunct="1">
              <a:lnSpc>
                <a:spcPct val="80000"/>
              </a:lnSpc>
              <a:buFontTx/>
              <a:buNone/>
              <a:defRPr/>
            </a:pPr>
            <a:endParaRPr lang="en-US" sz="2000" b="1" dirty="0"/>
          </a:p>
          <a:p>
            <a:pPr eaLnBrk="1" hangingPunct="1">
              <a:lnSpc>
                <a:spcPct val="80000"/>
              </a:lnSpc>
              <a:buFontTx/>
              <a:buNone/>
              <a:defRPr/>
            </a:pPr>
            <a:r>
              <a:rPr lang="en-US" sz="2000" b="1" dirty="0"/>
              <a:t>    2.	Convert  Electrical energy to other forms of energy for use by </a:t>
            </a:r>
            <a:r>
              <a:rPr lang="en-US" sz="2000" b="1" dirty="0" smtClean="0"/>
              <a:t>	the customers</a:t>
            </a:r>
            <a:endParaRPr lang="en-US" sz="2000" b="1" dirty="0"/>
          </a:p>
        </p:txBody>
      </p:sp>
      <p:sp>
        <p:nvSpPr>
          <p:cNvPr id="4" name="Rectangle 3"/>
          <p:cNvSpPr txBox="1">
            <a:spLocks noChangeArrowheads="1"/>
          </p:cNvSpPr>
          <p:nvPr/>
        </p:nvSpPr>
        <p:spPr bwMode="auto">
          <a:xfrm>
            <a:off x="6934200" y="110948"/>
            <a:ext cx="2046790" cy="304800"/>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200" b="1" dirty="0"/>
              <a:t>Electrical Energy Series</a:t>
            </a:r>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r>
              <a:rPr lang="en-US" sz="1200" b="1" dirty="0"/>
              <a:t> </a:t>
            </a:r>
          </a:p>
          <a:p>
            <a:pPr algn="ctr" eaLnBrk="1" hangingPunct="1">
              <a:spcBef>
                <a:spcPct val="20000"/>
              </a:spcBef>
            </a:pPr>
            <a:r>
              <a:rPr lang="en-US" sz="1200" b="1" dirty="0"/>
              <a:t>  </a:t>
            </a:r>
          </a:p>
        </p:txBody>
      </p:sp>
      <p:sp>
        <p:nvSpPr>
          <p:cNvPr id="6" name="Rectangle 3"/>
          <p:cNvSpPr txBox="1">
            <a:spLocks noChangeArrowheads="1"/>
          </p:cNvSpPr>
          <p:nvPr/>
        </p:nvSpPr>
        <p:spPr bwMode="auto">
          <a:xfrm>
            <a:off x="6481630" y="6336061"/>
            <a:ext cx="2499360" cy="377514"/>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b="1" dirty="0" smtClean="0"/>
              <a:t>©</a:t>
            </a:r>
            <a:r>
              <a:rPr lang="en-US" sz="1300" b="1" dirty="0" smtClean="0"/>
              <a:t>   B. Porretta, </a:t>
            </a:r>
            <a:r>
              <a:rPr lang="en-US" sz="1100" b="1" dirty="0" smtClean="0"/>
              <a:t>October 2016  </a:t>
            </a:r>
            <a:endParaRPr lang="en-US" sz="11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r>
              <a:rPr lang="en-US" sz="3300" b="1" dirty="0"/>
              <a:t> </a:t>
            </a:r>
          </a:p>
          <a:p>
            <a:pPr algn="ctr" eaLnBrk="1" hangingPunct="1">
              <a:spcBef>
                <a:spcPct val="20000"/>
              </a:spcBef>
            </a:pPr>
            <a:r>
              <a:rPr lang="en-US" sz="3300" b="1" dirty="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228600" y="152400"/>
            <a:ext cx="8686800" cy="6477000"/>
          </a:xfrm>
          <a:solidFill>
            <a:schemeClr val="bg1">
              <a:alpha val="70000"/>
            </a:schemeClr>
          </a:solidFill>
        </p:spPr>
        <p:txBody>
          <a:bodyPr/>
          <a:lstStyle/>
          <a:p>
            <a:pPr marL="0" indent="0" algn="ctr" eaLnBrk="1" hangingPunct="1">
              <a:lnSpc>
                <a:spcPct val="80000"/>
              </a:lnSpc>
              <a:buNone/>
              <a:defRPr/>
            </a:pPr>
            <a:endParaRPr lang="en-US" b="1" dirty="0" smtClean="0"/>
          </a:p>
          <a:p>
            <a:pPr marL="0" indent="0" algn="ctr" eaLnBrk="1" hangingPunct="1">
              <a:lnSpc>
                <a:spcPct val="80000"/>
              </a:lnSpc>
              <a:buNone/>
              <a:defRPr/>
            </a:pPr>
            <a:r>
              <a:rPr lang="en-US" sz="2800" b="1" dirty="0" smtClean="0"/>
              <a:t>Laws of Physics Used to Convert Other Forms of  Energy to Electricity</a:t>
            </a:r>
            <a:endParaRPr lang="en-US" sz="2800" b="1" dirty="0"/>
          </a:p>
          <a:p>
            <a:pPr marL="0" indent="0" eaLnBrk="1" hangingPunct="1">
              <a:lnSpc>
                <a:spcPct val="80000"/>
              </a:lnSpc>
              <a:buNone/>
              <a:defRPr/>
            </a:pPr>
            <a:endParaRPr lang="en-US" sz="2000" dirty="0" smtClean="0"/>
          </a:p>
          <a:p>
            <a:pPr marL="0" indent="0" eaLnBrk="1" hangingPunct="1">
              <a:lnSpc>
                <a:spcPct val="80000"/>
              </a:lnSpc>
              <a:buNone/>
              <a:defRPr/>
            </a:pPr>
            <a:endParaRPr lang="en-US" sz="2000" dirty="0"/>
          </a:p>
          <a:p>
            <a:pPr marL="0" indent="0" eaLnBrk="1" hangingPunct="1">
              <a:lnSpc>
                <a:spcPct val="80000"/>
              </a:lnSpc>
              <a:buNone/>
              <a:defRPr/>
            </a:pPr>
            <a:endParaRPr lang="en-US" sz="2000" dirty="0" smtClean="0"/>
          </a:p>
          <a:p>
            <a:pPr marL="0" indent="0" eaLnBrk="1" hangingPunct="1">
              <a:lnSpc>
                <a:spcPct val="80000"/>
              </a:lnSpc>
              <a:buNone/>
              <a:defRPr/>
            </a:pPr>
            <a:r>
              <a:rPr lang="en-US" sz="2000" b="1" dirty="0" smtClean="0"/>
              <a:t>Two phenomena of physics are utilized to day to generate electricity, namely:</a:t>
            </a:r>
          </a:p>
          <a:p>
            <a:pPr marL="0" indent="0" eaLnBrk="1" hangingPunct="1">
              <a:lnSpc>
                <a:spcPct val="80000"/>
              </a:lnSpc>
              <a:buNone/>
              <a:defRPr/>
            </a:pPr>
            <a:endParaRPr lang="en-US" sz="2000" b="1" dirty="0"/>
          </a:p>
          <a:p>
            <a:pPr marL="457200" indent="-457200" eaLnBrk="1" hangingPunct="1">
              <a:lnSpc>
                <a:spcPct val="80000"/>
              </a:lnSpc>
              <a:buAutoNum type="arabicPeriod"/>
              <a:defRPr/>
            </a:pPr>
            <a:r>
              <a:rPr lang="en-US" sz="2000" b="1" dirty="0" smtClean="0"/>
              <a:t>Faraday Law of Electromagnetic Induction, discovered by English scientist Michael Faraday (1791-1867). About 99% of all electric energy generation in the USA is based on this law</a:t>
            </a:r>
          </a:p>
          <a:p>
            <a:pPr marL="457200" indent="-457200" eaLnBrk="1" hangingPunct="1">
              <a:lnSpc>
                <a:spcPct val="80000"/>
              </a:lnSpc>
              <a:buAutoNum type="arabicPeriod"/>
              <a:defRPr/>
            </a:pPr>
            <a:endParaRPr lang="en-US" sz="2000" b="1" dirty="0" smtClean="0"/>
          </a:p>
          <a:p>
            <a:pPr marL="457200" indent="-457200" eaLnBrk="1" hangingPunct="1">
              <a:lnSpc>
                <a:spcPct val="80000"/>
              </a:lnSpc>
              <a:buAutoNum type="arabicPeriod"/>
              <a:defRPr/>
            </a:pPr>
            <a:r>
              <a:rPr lang="en-US" sz="2000" b="1" dirty="0" smtClean="0"/>
              <a:t>Photovoltaic Effect , discovered in 1839 by French physicist </a:t>
            </a:r>
            <a:r>
              <a:rPr lang="en-US" sz="2000" b="1" dirty="0" err="1" smtClean="0"/>
              <a:t>A.E</a:t>
            </a:r>
            <a:r>
              <a:rPr lang="en-US" sz="2000" b="1" dirty="0" smtClean="0"/>
              <a:t>. Becquerel (1820-1891). </a:t>
            </a:r>
            <a:r>
              <a:rPr lang="en-US" sz="2000" b="1" dirty="0"/>
              <a:t>About 1</a:t>
            </a:r>
            <a:r>
              <a:rPr lang="en-US" sz="2000" b="1" dirty="0" smtClean="0"/>
              <a:t>% </a:t>
            </a:r>
            <a:r>
              <a:rPr lang="en-US" sz="2000" b="1" dirty="0"/>
              <a:t>of all electric energy generation in the USA is based on this </a:t>
            </a:r>
            <a:r>
              <a:rPr lang="en-US" sz="2000" b="1" dirty="0" smtClean="0"/>
              <a:t>effect.</a:t>
            </a:r>
            <a:endParaRPr lang="en-US" sz="2000" b="1" dirty="0"/>
          </a:p>
          <a:p>
            <a:pPr marL="0" indent="0" eaLnBrk="1" hangingPunct="1">
              <a:lnSpc>
                <a:spcPct val="80000"/>
              </a:lnSpc>
              <a:buNone/>
              <a:defRPr/>
            </a:pPr>
            <a:r>
              <a:rPr lang="en-US" sz="2000" b="1" dirty="0" smtClean="0"/>
              <a:t> </a:t>
            </a:r>
          </a:p>
          <a:p>
            <a:pPr marL="0" indent="0" eaLnBrk="1" hangingPunct="1">
              <a:lnSpc>
                <a:spcPct val="80000"/>
              </a:lnSpc>
              <a:buNone/>
              <a:defRPr/>
            </a:pPr>
            <a:endParaRPr lang="en-US" sz="2000" dirty="0"/>
          </a:p>
          <a:p>
            <a:pPr marL="0" indent="0" eaLnBrk="1" hangingPunct="1">
              <a:lnSpc>
                <a:spcPct val="80000"/>
              </a:lnSpc>
              <a:buNone/>
              <a:defRPr/>
            </a:pPr>
            <a:endParaRPr lang="en-US" sz="2000" dirty="0"/>
          </a:p>
          <a:p>
            <a:pPr marL="0" indent="0" eaLnBrk="1" hangingPunct="1">
              <a:lnSpc>
                <a:spcPct val="80000"/>
              </a:lnSpc>
              <a:buNone/>
              <a:defRPr/>
            </a:pPr>
            <a:endParaRPr lang="en-US" sz="2000" dirty="0"/>
          </a:p>
          <a:p>
            <a:pPr marL="0" indent="0" eaLnBrk="1" hangingPunct="1">
              <a:lnSpc>
                <a:spcPct val="80000"/>
              </a:lnSpc>
              <a:buNone/>
              <a:defRPr/>
            </a:pPr>
            <a:endParaRPr lang="en-US" sz="2000" dirty="0" smtClean="0"/>
          </a:p>
          <a:p>
            <a:pPr marL="0" indent="0" eaLnBrk="1" hangingPunct="1">
              <a:lnSpc>
                <a:spcPct val="80000"/>
              </a:lnSpc>
              <a:buNone/>
              <a:defRPr/>
            </a:pPr>
            <a:endParaRPr lang="en-US" sz="2000" dirty="0"/>
          </a:p>
          <a:p>
            <a:pPr marL="0" indent="0" eaLnBrk="1" hangingPunct="1">
              <a:lnSpc>
                <a:spcPct val="80000"/>
              </a:lnSpc>
              <a:buNone/>
              <a:defRPr/>
            </a:pPr>
            <a:r>
              <a:rPr lang="en-US" sz="2000" b="1" dirty="0" smtClean="0"/>
              <a:t> </a:t>
            </a:r>
            <a:endParaRPr lang="en-US" sz="2000" dirty="0"/>
          </a:p>
        </p:txBody>
      </p:sp>
      <p:sp>
        <p:nvSpPr>
          <p:cNvPr id="5" name="Rectangle 3"/>
          <p:cNvSpPr txBox="1">
            <a:spLocks noChangeArrowheads="1"/>
          </p:cNvSpPr>
          <p:nvPr/>
        </p:nvSpPr>
        <p:spPr bwMode="auto">
          <a:xfrm>
            <a:off x="6934200" y="152400"/>
            <a:ext cx="1995860" cy="304800"/>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200" b="1" dirty="0"/>
              <a:t>Electrical Energy Series</a:t>
            </a:r>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r>
              <a:rPr lang="en-US" sz="1200" b="1" dirty="0"/>
              <a:t> </a:t>
            </a:r>
          </a:p>
          <a:p>
            <a:pPr algn="ctr" eaLnBrk="1" hangingPunct="1">
              <a:spcBef>
                <a:spcPct val="20000"/>
              </a:spcBef>
            </a:pPr>
            <a:r>
              <a:rPr lang="en-US" sz="1200" b="1" dirty="0"/>
              <a:t>  </a:t>
            </a:r>
          </a:p>
        </p:txBody>
      </p:sp>
      <p:sp>
        <p:nvSpPr>
          <p:cNvPr id="6" name="Rectangle 3"/>
          <p:cNvSpPr txBox="1">
            <a:spLocks noChangeArrowheads="1"/>
          </p:cNvSpPr>
          <p:nvPr/>
        </p:nvSpPr>
        <p:spPr bwMode="auto">
          <a:xfrm>
            <a:off x="6430701" y="6251886"/>
            <a:ext cx="2499360" cy="377514"/>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b="1" dirty="0" smtClean="0"/>
              <a:t>©</a:t>
            </a:r>
            <a:r>
              <a:rPr lang="en-US" sz="1300" b="1" dirty="0" smtClean="0"/>
              <a:t>   B. Porretta, </a:t>
            </a:r>
            <a:r>
              <a:rPr lang="en-US" sz="1100" b="1" dirty="0" smtClean="0"/>
              <a:t>October 2016  </a:t>
            </a:r>
            <a:endParaRPr lang="en-US" sz="11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r>
              <a:rPr lang="en-US" sz="3300" b="1" dirty="0"/>
              <a:t> </a:t>
            </a:r>
          </a:p>
          <a:p>
            <a:pPr algn="ctr" eaLnBrk="1" hangingPunct="1">
              <a:spcBef>
                <a:spcPct val="20000"/>
              </a:spcBef>
            </a:pPr>
            <a:r>
              <a:rPr lang="en-US" sz="3300" b="1" dirty="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52402"/>
            <a:ext cx="8743951" cy="65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le 1"/>
          <p:cNvSpPr>
            <a:spLocks noGrp="1"/>
          </p:cNvSpPr>
          <p:nvPr>
            <p:ph type="title"/>
          </p:nvPr>
        </p:nvSpPr>
        <p:spPr>
          <a:xfrm>
            <a:off x="161925" y="152400"/>
            <a:ext cx="8763000" cy="6587442"/>
          </a:xfrm>
          <a:solidFill>
            <a:schemeClr val="bg1">
              <a:alpha val="70195"/>
            </a:schemeClr>
          </a:solidFill>
        </p:spPr>
        <p:txBody>
          <a:bodyPr anchor="t"/>
          <a:lstStyle/>
          <a:p>
            <a:pPr algn="l"/>
            <a:r>
              <a:rPr lang="en-US" sz="2000" b="1" dirty="0"/>
              <a:t> </a:t>
            </a:r>
            <a:r>
              <a:rPr lang="en-US" sz="2000" b="1" dirty="0" smtClean="0"/>
              <a:t/>
            </a:r>
            <a:br>
              <a:rPr lang="en-US" sz="2000" b="1" dirty="0" smtClean="0"/>
            </a:br>
            <a:r>
              <a:rPr lang="en-US" sz="2000" b="1" dirty="0" smtClean="0"/>
              <a:t>            </a:t>
            </a:r>
            <a:r>
              <a:rPr lang="en-US" sz="2800" b="1" dirty="0" smtClean="0"/>
              <a:t>Faraday </a:t>
            </a:r>
            <a:r>
              <a:rPr lang="en-US" sz="2800" b="1" dirty="0"/>
              <a:t>Law of Electromagnetic Induction</a:t>
            </a:r>
            <a:br>
              <a:rPr lang="en-US" sz="2800" b="1" dirty="0"/>
            </a:br>
            <a:r>
              <a:rPr lang="en-US" sz="2000" b="1" dirty="0"/>
              <a:t/>
            </a:r>
            <a:br>
              <a:rPr lang="en-US" sz="2000" b="1" dirty="0"/>
            </a:br>
            <a:r>
              <a:rPr lang="en-US" sz="2000" dirty="0" smtClean="0"/>
              <a:t> </a:t>
            </a:r>
            <a:r>
              <a:rPr lang="en-US" sz="1800" b="1" dirty="0" smtClean="0"/>
              <a:t>If a conducting wire A-C is forced to move across a magnetic field  “B” with velocity “</a:t>
            </a:r>
            <a:r>
              <a:rPr lang="en-US" sz="1800" b="1" dirty="0" smtClean="0">
                <a:latin typeface="Times New Roman" panose="02020603050405020304" pitchFamily="18" charset="0"/>
                <a:cs typeface="Times New Roman" panose="02020603050405020304" pitchFamily="18" charset="0"/>
              </a:rPr>
              <a:t>U”</a:t>
            </a:r>
            <a:r>
              <a:rPr lang="en-US" sz="1800" b="1" dirty="0" smtClean="0"/>
              <a:t>, an electrical potential develops across the ends of the wire. If a conducting wire is used to connect the two ends to form a loop, a current “</a:t>
            </a:r>
            <a:r>
              <a:rPr lang="en-US" sz="1800" b="1" dirty="0" smtClean="0">
                <a:latin typeface="Times New Roman" panose="02020603050405020304" pitchFamily="18" charset="0"/>
                <a:cs typeface="Times New Roman" panose="02020603050405020304" pitchFamily="18" charset="0"/>
              </a:rPr>
              <a:t>I”</a:t>
            </a:r>
            <a:r>
              <a:rPr lang="en-US" sz="1800" b="1" dirty="0" smtClean="0"/>
              <a:t> will flow. The higher the field “B”, the higher the velocity “</a:t>
            </a:r>
            <a:r>
              <a:rPr lang="en-US" sz="1800" b="1" dirty="0" smtClean="0">
                <a:latin typeface="Times New Roman" panose="02020603050405020304" pitchFamily="18" charset="0"/>
                <a:cs typeface="Times New Roman" panose="02020603050405020304" pitchFamily="18" charset="0"/>
              </a:rPr>
              <a:t>U”, </a:t>
            </a:r>
            <a:r>
              <a:rPr lang="en-US" sz="1800" b="1" dirty="0" smtClean="0"/>
              <a:t>and the longer the wire that cuts the field, the higher the potential and, thus, the higher the current. Only the component of “</a:t>
            </a:r>
            <a:r>
              <a:rPr lang="en-US" sz="1800" b="1" dirty="0" smtClean="0">
                <a:latin typeface="Times New Roman" panose="02020603050405020304" pitchFamily="18" charset="0"/>
                <a:cs typeface="Times New Roman" panose="02020603050405020304" pitchFamily="18" charset="0"/>
              </a:rPr>
              <a:t>U”</a:t>
            </a:r>
            <a:r>
              <a:rPr lang="en-US" sz="1800" b="1" dirty="0" smtClean="0"/>
              <a:t> that cuts the field at right angle (</a:t>
            </a:r>
            <a:r>
              <a:rPr lang="en-US" sz="1800" b="1" dirty="0" err="1" smtClean="0">
                <a:latin typeface="Times New Roman" panose="02020603050405020304" pitchFamily="18" charset="0"/>
                <a:cs typeface="Times New Roman" panose="02020603050405020304" pitchFamily="18" charset="0"/>
              </a:rPr>
              <a:t>U</a:t>
            </a:r>
            <a:r>
              <a:rPr lang="en-US" sz="1600" b="1" dirty="0" err="1" smtClean="0">
                <a:latin typeface="Times New Roman" panose="02020603050405020304" pitchFamily="18" charset="0"/>
                <a:cs typeface="Times New Roman" panose="02020603050405020304" pitchFamily="18" charset="0"/>
              </a:rPr>
              <a:t>1</a:t>
            </a:r>
            <a:r>
              <a:rPr lang="en-US" sz="1800" b="1" dirty="0" smtClean="0">
                <a:latin typeface="Times New Roman" panose="02020603050405020304" pitchFamily="18" charset="0"/>
                <a:cs typeface="Times New Roman" panose="02020603050405020304" pitchFamily="18" charset="0"/>
              </a:rPr>
              <a:t>)</a:t>
            </a:r>
            <a:r>
              <a:rPr lang="en-US" sz="1800" b="1" dirty="0" smtClean="0"/>
              <a:t> contributes to the potential.</a:t>
            </a:r>
            <a:endParaRPr lang="en-US" sz="1800" b="1" dirty="0"/>
          </a:p>
        </p:txBody>
      </p:sp>
      <p:sp>
        <p:nvSpPr>
          <p:cNvPr id="5" name="Rectangle 3"/>
          <p:cNvSpPr txBox="1">
            <a:spLocks noChangeArrowheads="1"/>
          </p:cNvSpPr>
          <p:nvPr/>
        </p:nvSpPr>
        <p:spPr bwMode="auto">
          <a:xfrm>
            <a:off x="6858000" y="152400"/>
            <a:ext cx="2072060" cy="304800"/>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200" b="1" dirty="0"/>
              <a:t>Electrical Energy Series</a:t>
            </a:r>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endParaRPr lang="en-US" sz="1200" b="1" dirty="0"/>
          </a:p>
          <a:p>
            <a:pPr algn="ctr" eaLnBrk="1" hangingPunct="1">
              <a:spcBef>
                <a:spcPct val="20000"/>
              </a:spcBef>
            </a:pPr>
            <a:r>
              <a:rPr lang="en-US" sz="1200" b="1" dirty="0"/>
              <a:t> </a:t>
            </a:r>
          </a:p>
          <a:p>
            <a:pPr algn="ctr" eaLnBrk="1" hangingPunct="1">
              <a:spcBef>
                <a:spcPct val="20000"/>
              </a:spcBef>
            </a:pPr>
            <a:r>
              <a:rPr lang="en-US" sz="1200" b="1" dirty="0"/>
              <a:t>  </a:t>
            </a:r>
          </a:p>
        </p:txBody>
      </p:sp>
      <p:sp>
        <p:nvSpPr>
          <p:cNvPr id="6" name="Rectangle 3"/>
          <p:cNvSpPr txBox="1">
            <a:spLocks noChangeArrowheads="1"/>
          </p:cNvSpPr>
          <p:nvPr/>
        </p:nvSpPr>
        <p:spPr bwMode="auto">
          <a:xfrm>
            <a:off x="6430701" y="6251886"/>
            <a:ext cx="2499360" cy="377514"/>
          </a:xfrm>
          <a:prstGeom prst="rect">
            <a:avLst/>
          </a:prstGeom>
          <a:solidFill>
            <a:schemeClr val="bg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b="1" dirty="0" smtClean="0"/>
              <a:t>©</a:t>
            </a:r>
            <a:r>
              <a:rPr lang="en-US" sz="1300" b="1" dirty="0" smtClean="0"/>
              <a:t>   B. Porretta, </a:t>
            </a:r>
            <a:r>
              <a:rPr lang="en-US" sz="1100" b="1" dirty="0" smtClean="0"/>
              <a:t>October 2016  </a:t>
            </a:r>
            <a:endParaRPr lang="en-US" sz="11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endParaRPr lang="en-US" sz="3300" b="1" dirty="0"/>
          </a:p>
          <a:p>
            <a:pPr algn="ctr" eaLnBrk="1" hangingPunct="1">
              <a:spcBef>
                <a:spcPct val="20000"/>
              </a:spcBef>
            </a:pPr>
            <a:r>
              <a:rPr lang="en-US" sz="3300" b="1" dirty="0"/>
              <a:t> </a:t>
            </a:r>
          </a:p>
          <a:p>
            <a:pPr algn="ctr" eaLnBrk="1" hangingPunct="1">
              <a:spcBef>
                <a:spcPct val="20000"/>
              </a:spcBef>
            </a:pPr>
            <a:r>
              <a:rPr lang="en-US" sz="3300" b="1" dirty="0"/>
              <a:t>  </a:t>
            </a:r>
          </a:p>
        </p:txBody>
      </p:sp>
      <p:pic>
        <p:nvPicPr>
          <p:cNvPr id="2253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216552"/>
            <a:ext cx="6553200" cy="3069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16670</TotalTime>
  <Words>943</Words>
  <Application>Microsoft Office PowerPoint</Application>
  <PresentationFormat>On-screen Show (4:3)</PresentationFormat>
  <Paragraphs>499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Faraday Law of Electromagnetic Induction   If a conducting wire A-C is forced to move across a magnetic field  “B” with velocity “U”, an electrical potential develops across the ends of the wire. If a conducting wire is used to connect the two ends to form a loop, a current “I” will flow. The higher the field “B”, the higher the velocity “U”, and the longer the wire that cuts the field, the higher the potential and, thus, the higher the current. Only the component of “U” that cuts the field at right angle (U1) contributes to the potential.</vt:lpstr>
      <vt:lpstr>                                 Faraday Law In Practice There are several arrangements used in practice to take advantage of Faraday Law to generate electricity. This sketch show the essentials of the arrangements. Rotor windings rotate, driven by turbines, inside stator windings to generate electricity. In the sketch, DC current is supplied to the rotor windings to generate the magnetic field “B”. Nuclear, fossil, and some solar plants, use steam to drive the turbines. Hydro plants use water. Wind plants use wind.</vt:lpstr>
      <vt:lpstr>                                                                                   Photovoltaic Effect  The Photovoltaic Effect refers to the physical and chemical  phenomena which result in an electric potential across some materials when light hits them.   Most of the recent solar plant development in the USA is based on the Photovoltaic Effect.  Some solar developments are more conventional as they use the sun to provide heat to create steam that then is used to turn turbines that drive the rotors of electrical generators based on Faraday Law of induction. An example is the Ivanpah Solar Power Facility in San Bernardino County, California.  Solar plants, just as Wind plants, are the subject of much discussion these days as they provide power which is intermittent, and provide no support for frequency support. Because of this they pose serious threat to grid operating reliability. Both wind and solar plants also likely pose serious environmental impacts as they require a lot of land. For example, to replace a nuclear plant of 1000 Mw with solar, would require about 100 square miles of land. They  may also cause dangerous shifts to our climate as the sunlight absorbed by the Solar Panels and the wind energy absorbed by the Wind Mills, becomes unavailable to our the ecosystems.       </vt:lpstr>
      <vt:lpstr>                                                  Electricity Generation Based on Photovoltaic Effect   Recent developments use Solar Panels made of arrays of photovoltaic cells. As illustrated below, a  typical cell is is made with N-Type and P-Type silicon wafers arranged as shown below. When the sun shines on the cell, this causes an electrical potential to develop across the front and back contacts. This potential causes a  current to flows in a wire connected between the contacts.   </vt:lpstr>
      <vt:lpstr>PowerPoint Presentation</vt:lpstr>
      <vt:lpstr>PowerPoint Presentation</vt:lpstr>
      <vt:lpstr>PowerPoint Presentation</vt:lpstr>
      <vt:lpstr>PowerPoint Presentation</vt:lpstr>
      <vt:lpstr>PowerPoint Presentation</vt:lpstr>
      <vt:lpstr>PowerPoint Presentation</vt:lpstr>
      <vt:lpstr> Wind Power Plant</vt:lpstr>
      <vt:lpstr> Typical Conversion  Efficiencies</vt:lpstr>
      <vt:lpstr>PowerPoint Presentation</vt:lpstr>
      <vt:lpstr> Typical Efficiencies of Electricity Usage</vt:lpstr>
      <vt:lpstr>PowerPoint Presentation</vt:lpstr>
    </vt:vector>
  </TitlesOfParts>
  <Company>GSOC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Power Systems</dc:title>
  <dc:creator>Administrator</dc:creator>
  <cp:lastModifiedBy>Dino Porretta</cp:lastModifiedBy>
  <cp:revision>401</cp:revision>
  <cp:lastPrinted>2014-04-17T12:57:41Z</cp:lastPrinted>
  <dcterms:created xsi:type="dcterms:W3CDTF">2010-10-05T00:31:32Z</dcterms:created>
  <dcterms:modified xsi:type="dcterms:W3CDTF">2017-07-19T13:26:39Z</dcterms:modified>
</cp:coreProperties>
</file>