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64" r:id="rId3"/>
    <p:sldId id="279" r:id="rId4"/>
    <p:sldId id="278" r:id="rId5"/>
    <p:sldId id="266" r:id="rId6"/>
    <p:sldId id="267" r:id="rId7"/>
    <p:sldId id="280" r:id="rId8"/>
    <p:sldId id="295" r:id="rId9"/>
    <p:sldId id="269" r:id="rId10"/>
    <p:sldId id="283" r:id="rId11"/>
    <p:sldId id="270" r:id="rId12"/>
    <p:sldId id="276" r:id="rId13"/>
    <p:sldId id="257" r:id="rId14"/>
    <p:sldId id="265" r:id="rId15"/>
    <p:sldId id="284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9" d="100"/>
          <a:sy n="79" d="100"/>
        </p:scale>
        <p:origin x="-1546" y="-17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52F5-2BD9-40E0-A55B-0B4702EE22F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8FDB-DA71-4F76-B447-59ED460A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8FDB-DA71-4F76-B447-59ED460AC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8FDB-DA71-4F76-B447-59ED460ACB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4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8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0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4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D067-DD25-414A-A9FD-CA457D70CA7F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ECC6-1EE5-4E33-B107-EB1DF18C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Macro-Enabled_Worksheet1.xlsm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399" y="685800"/>
            <a:ext cx="8895785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Power Systems Inertia and Frequency Response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18" y="2514600"/>
            <a:ext cx="4267200" cy="3048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Dino  Porretta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Engineer</a:t>
            </a: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ErgoSum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76185" y="2514600"/>
            <a:ext cx="45720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Steven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Porretta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Computer Science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Carleton </a:t>
            </a:r>
          </a:p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56" y="76200"/>
            <a:ext cx="2171888" cy="31244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11232" y="6248400"/>
            <a:ext cx="4436953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ergosumweb.com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28" y="3124200"/>
            <a:ext cx="1447800" cy="1498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5"/>
          <a:stretch/>
        </p:blipFill>
        <p:spPr>
          <a:xfrm>
            <a:off x="5943600" y="3077490"/>
            <a:ext cx="1461292" cy="15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Inertial Response Vs Frequency Response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8389117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Frequency Response</a:t>
            </a:r>
            <a:r>
              <a:rPr lang="en-US" sz="2800" dirty="0" smtClean="0"/>
              <a:t> </a:t>
            </a:r>
            <a:r>
              <a:rPr lang="en-US" sz="2800" b="1" dirty="0" smtClean="0"/>
              <a:t>reduces</a:t>
            </a:r>
            <a:r>
              <a:rPr lang="en-US" sz="2800" dirty="0" smtClean="0"/>
              <a:t> the </a:t>
            </a:r>
            <a:r>
              <a:rPr lang="en-US" sz="2800" b="1" dirty="0" smtClean="0"/>
              <a:t>accelerating power</a:t>
            </a:r>
            <a:r>
              <a:rPr lang="en-US" sz="2800" dirty="0" smtClean="0"/>
              <a:t>. Therefore: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It </a:t>
            </a:r>
            <a:r>
              <a:rPr lang="en-US" b="1" dirty="0" smtClean="0"/>
              <a:t>decreases </a:t>
            </a:r>
            <a:r>
              <a:rPr lang="en-US" dirty="0" smtClean="0"/>
              <a:t>the rate of frequency decay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It </a:t>
            </a:r>
            <a:r>
              <a:rPr lang="en-US" b="1" dirty="0" smtClean="0"/>
              <a:t>arrests</a:t>
            </a:r>
            <a:r>
              <a:rPr lang="en-US" dirty="0" smtClean="0"/>
              <a:t> the frequency decay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u="sng" dirty="0" smtClean="0"/>
              <a:t>Inertial </a:t>
            </a:r>
            <a:r>
              <a:rPr lang="en-US" sz="2800" u="sng" dirty="0"/>
              <a:t>Response</a:t>
            </a:r>
            <a:r>
              <a:rPr lang="en-US" sz="2800" dirty="0"/>
              <a:t> </a:t>
            </a:r>
            <a:r>
              <a:rPr lang="en-US" sz="2800" b="1" dirty="0" smtClean="0"/>
              <a:t>always matches </a:t>
            </a:r>
            <a:r>
              <a:rPr lang="en-US" sz="2800" dirty="0" smtClean="0"/>
              <a:t> the </a:t>
            </a:r>
            <a:r>
              <a:rPr lang="en-US" sz="2800" b="1" dirty="0"/>
              <a:t>accelerating power</a:t>
            </a:r>
            <a:r>
              <a:rPr lang="en-US" sz="2800" dirty="0"/>
              <a:t>. Therefore</a:t>
            </a:r>
            <a:r>
              <a:rPr lang="en-US" sz="2800" dirty="0" smtClean="0"/>
              <a:t>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Has </a:t>
            </a:r>
            <a:r>
              <a:rPr lang="en-US" b="1" dirty="0" smtClean="0"/>
              <a:t>no impact </a:t>
            </a:r>
            <a:r>
              <a:rPr lang="en-US" dirty="0" smtClean="0"/>
              <a:t>on the value at which frequency decay is arrested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Higher</a:t>
            </a:r>
            <a:r>
              <a:rPr lang="en-US" b="1" dirty="0" smtClean="0"/>
              <a:t> M</a:t>
            </a:r>
            <a:r>
              <a:rPr lang="en-US" dirty="0" smtClean="0"/>
              <a:t> values </a:t>
            </a:r>
            <a:r>
              <a:rPr lang="en-US" b="1" dirty="0" smtClean="0"/>
              <a:t>decrease</a:t>
            </a:r>
            <a:r>
              <a:rPr lang="en-US" dirty="0" smtClean="0"/>
              <a:t> the rate of frequency decay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452" y="6417511"/>
            <a:ext cx="16941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Frequency Dev. Eq.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015"/>
            <a:ext cx="8229600" cy="55318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Frequency Deviation Equation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28" y="838200"/>
            <a:ext cx="8001000" cy="99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x-none" sz="2800" smtClean="0"/>
              <a:t>t </a:t>
            </a:r>
            <a:r>
              <a:rPr lang="x-none" sz="2800"/>
              <a:t>can be shown </a:t>
            </a:r>
            <a:r>
              <a:rPr lang="x-none" sz="2800" smtClean="0"/>
              <a:t>that</a:t>
            </a:r>
            <a:r>
              <a:rPr lang="en-US" sz="2800" dirty="0" smtClean="0"/>
              <a:t>  the frequency deviation due to </a:t>
            </a:r>
            <a:r>
              <a:rPr lang="x-none" sz="2800" smtClean="0"/>
              <a:t>a </a:t>
            </a:r>
            <a:r>
              <a:rPr lang="x-none" sz="2800"/>
              <a:t>loss of generation ∆</a:t>
            </a:r>
            <a:r>
              <a:rPr lang="x-none" sz="2800" smtClean="0"/>
              <a:t>P</a:t>
            </a:r>
            <a:r>
              <a:rPr lang="en-US" sz="2800" dirty="0" smtClean="0"/>
              <a:t> </a:t>
            </a:r>
            <a:r>
              <a:rPr lang="x-none" sz="2800" smtClean="0"/>
              <a:t>is </a:t>
            </a:r>
            <a:r>
              <a:rPr lang="x-none" sz="2800"/>
              <a:t>given </a:t>
            </a:r>
            <a:r>
              <a:rPr lang="x-none" sz="2800" smtClean="0"/>
              <a:t>by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4696" y="2824712"/>
            <a:ext cx="8458200" cy="3034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Where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∆f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/>
              <a:t>are in </a:t>
            </a:r>
            <a:r>
              <a:rPr lang="en-US" sz="2800" dirty="0" err="1" smtClean="0"/>
              <a:t>pu</a:t>
            </a:r>
            <a:r>
              <a:rPr lang="en-US" sz="2800" dirty="0" smtClean="0"/>
              <a:t> of: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0</a:t>
            </a:r>
            <a:r>
              <a:rPr lang="en-US" sz="2800" baseline="-25000" dirty="0"/>
              <a:t> </a:t>
            </a:r>
            <a:r>
              <a:rPr lang="en-US" sz="2800" dirty="0" smtClean="0"/>
              <a:t>   = Generation left in service at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0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0</a:t>
            </a:r>
            <a:r>
              <a:rPr lang="en-US" sz="2800" baseline="-25000" dirty="0"/>
              <a:t> </a:t>
            </a:r>
            <a:r>
              <a:rPr lang="en-US" sz="2800" dirty="0" smtClean="0"/>
              <a:t>    = Frequency at time zero plus.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Eq. (3) does not model governor response.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97837" y="2124185"/>
            <a:ext cx="744647" cy="614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 </a:t>
            </a:r>
            <a:r>
              <a:rPr lang="x-none" sz="2800" smtClean="0"/>
              <a:t> </a:t>
            </a:r>
            <a:r>
              <a:rPr lang="en-US" sz="2800" dirty="0" smtClean="0"/>
              <a:t>(3)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							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80124" y="6381317"/>
            <a:ext cx="4426716" cy="432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err="1"/>
              <a:t>ergosumweb.com</a:t>
            </a:r>
            <a:r>
              <a:rPr lang="en-US" sz="2800" b="1" dirty="0"/>
              <a:t>/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2800" dirty="0" smtClean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800" dirty="0" smtClean="0"/>
              <a:t>							                                 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13" name="Action Button: Forward or Next 12">
            <a:hlinkClick r:id="rId4" action="ppaction://hlinksldjump" highlightClick="1"/>
          </p:cNvPr>
          <p:cNvSpPr/>
          <p:nvPr/>
        </p:nvSpPr>
        <p:spPr>
          <a:xfrm>
            <a:off x="8702040" y="6165509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1" y="6581751"/>
            <a:ext cx="2362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Governor response function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8693" y="5569141"/>
            <a:ext cx="9494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Inertial Resp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Action Button: Forward or Next 15">
            <a:hlinkClick r:id="rId5" action="ppaction://hlinksldjump" highlightClick="1"/>
          </p:cNvPr>
          <p:cNvSpPr/>
          <p:nvPr/>
        </p:nvSpPr>
        <p:spPr>
          <a:xfrm>
            <a:off x="8688096" y="5619639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6580" y="5859016"/>
            <a:ext cx="92151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FR Diagram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Action Button: Forward or Next 17">
            <a:hlinkClick r:id="rId6" action="ppaction://hlinksldjump" highlightClick="1"/>
          </p:cNvPr>
          <p:cNvSpPr/>
          <p:nvPr/>
        </p:nvSpPr>
        <p:spPr>
          <a:xfrm>
            <a:off x="8688097" y="5909514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17" y="1963422"/>
            <a:ext cx="3442174" cy="84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148217" y="6115011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781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Governor Response Model </a:t>
            </a:r>
            <a:endParaRPr lang="en-US" sz="3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881914"/>
            <a:ext cx="5219700" cy="5266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6586210"/>
            <a:ext cx="46431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ction Button: Forward or Next 6">
            <a:hlinkClick r:id="rId4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84" y="6577538"/>
            <a:ext cx="2362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Incident data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334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EI</a:t>
            </a:r>
            <a:r>
              <a:rPr lang="en-US" sz="3600" b="1" dirty="0" smtClean="0"/>
              <a:t> Generation Loss of 1711 MW, May/12/12</a:t>
            </a:r>
            <a:endParaRPr lang="en-US" sz="36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6" y="685800"/>
            <a:ext cx="7008528" cy="60914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61" y="609600"/>
            <a:ext cx="1460240" cy="210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6586210"/>
            <a:ext cx="464317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" y="6505903"/>
            <a:ext cx="1524000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FREDEV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Program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4648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FREDEV</a:t>
            </a:r>
            <a:r>
              <a:rPr lang="en-US" sz="3600" b="1" dirty="0" smtClean="0"/>
              <a:t>  Program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408230"/>
              </p:ext>
            </p:extLst>
          </p:nvPr>
        </p:nvGraphicFramePr>
        <p:xfrm>
          <a:off x="2517775" y="1397000"/>
          <a:ext cx="41084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" name="Macro-Enabled Worksheet" r:id="rId4" imgW="12062408" imgH="11932920" progId="Excel.SheetMacroEnabled.12">
                  <p:embed/>
                </p:oleObj>
              </mc:Choice>
              <mc:Fallback>
                <p:oleObj name="Macro-Enabled Worksheet" r:id="rId4" imgW="12062408" imgH="1193292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7775" y="1397000"/>
                        <a:ext cx="410845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0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1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Governor frequency response </a:t>
            </a:r>
            <a:r>
              <a:rPr lang="en-US" sz="2800" b="1" dirty="0" smtClean="0"/>
              <a:t>lower than expected</a:t>
            </a:r>
            <a:r>
              <a:rPr lang="en-US" sz="2800" dirty="0" smtClean="0"/>
              <a:t>: </a:t>
            </a:r>
            <a:r>
              <a:rPr lang="en-US" sz="2800" dirty="0" err="1" smtClean="0"/>
              <a:t>Edroop</a:t>
            </a:r>
            <a:r>
              <a:rPr lang="en-US" sz="2800" dirty="0" smtClean="0"/>
              <a:t> 119%, response 240 MW.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Equipment frequency response </a:t>
            </a:r>
            <a:r>
              <a:rPr lang="en-US" sz="2800" b="1" dirty="0" smtClean="0"/>
              <a:t>higher than expected</a:t>
            </a:r>
            <a:r>
              <a:rPr lang="en-US" sz="2800" dirty="0" smtClean="0"/>
              <a:t>: D  3.65 </a:t>
            </a:r>
            <a:r>
              <a:rPr lang="en-US" sz="2800" dirty="0" err="1" smtClean="0"/>
              <a:t>pu</a:t>
            </a:r>
            <a:r>
              <a:rPr lang="en-US" sz="2800" dirty="0" smtClean="0"/>
              <a:t>, response of 1471 MW.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Governors frequency response </a:t>
            </a:r>
            <a:r>
              <a:rPr lang="en-US" sz="2800" b="1" dirty="0" smtClean="0"/>
              <a:t>arrives later than expected</a:t>
            </a:r>
            <a:r>
              <a:rPr lang="en-US" sz="2800" dirty="0" smtClean="0"/>
              <a:t>: 3.9 s to 23.9 s after disturbance.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System M of 13.65 s  </a:t>
            </a:r>
            <a:r>
              <a:rPr lang="en-US" sz="2800" b="1" dirty="0" smtClean="0"/>
              <a:t>higher than that of highest inertia generator</a:t>
            </a:r>
            <a:r>
              <a:rPr lang="en-US" sz="2800" dirty="0" smtClean="0"/>
              <a:t>: </a:t>
            </a:r>
            <a:r>
              <a:rPr lang="en-US" sz="2800" dirty="0"/>
              <a:t>d</a:t>
            </a:r>
            <a:r>
              <a:rPr lang="en-US" sz="2800" dirty="0" smtClean="0"/>
              <a:t>ue to the kinetic energy stored in motors.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There is evidence of </a:t>
            </a:r>
            <a:r>
              <a:rPr lang="en-US" sz="2800" b="1" dirty="0" smtClean="0"/>
              <a:t>governor response </a:t>
            </a:r>
            <a:r>
              <a:rPr lang="en-US" sz="2800" b="1" dirty="0"/>
              <a:t>withdrawal</a:t>
            </a:r>
            <a:r>
              <a:rPr lang="en-US" sz="2800" dirty="0"/>
              <a:t>: 20</a:t>
            </a:r>
            <a:r>
              <a:rPr lang="en-US" sz="2800" dirty="0" smtClean="0"/>
              <a:t>%, starting at 30 seconds.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This paper has presented a method to calculate </a:t>
            </a:r>
            <a:r>
              <a:rPr lang="en-US" sz="2800" b="1" dirty="0" smtClean="0"/>
              <a:t>Inertia</a:t>
            </a:r>
            <a:r>
              <a:rPr lang="en-US" sz="2800" dirty="0" smtClean="0"/>
              <a:t> and </a:t>
            </a:r>
            <a:r>
              <a:rPr lang="en-US" sz="2800" b="1" dirty="0" smtClean="0"/>
              <a:t>Frequency Responses </a:t>
            </a:r>
            <a:r>
              <a:rPr lang="en-US" sz="2800" dirty="0" smtClean="0"/>
              <a:t>using data gathered for significant frequency events. 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calculations were done using the </a:t>
            </a:r>
            <a:r>
              <a:rPr lang="en-US" sz="2800" b="1" dirty="0" err="1" smtClean="0"/>
              <a:t>FREDEV</a:t>
            </a:r>
            <a:r>
              <a:rPr lang="en-US" sz="2800" dirty="0" smtClean="0"/>
              <a:t> program. This program is ideally </a:t>
            </a:r>
            <a:r>
              <a:rPr lang="en-US" sz="2800" b="1" dirty="0" smtClean="0"/>
              <a:t>suited for monitoring</a:t>
            </a:r>
            <a:r>
              <a:rPr lang="en-US" sz="2800" dirty="0" smtClean="0"/>
              <a:t>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Inertia and Frequency Responses.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Inertia from motor loads.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Adherence to governor settings guidelines.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Governor response withdrawal practices.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Optimize under-frequency protection settings.</a:t>
            </a:r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25920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The End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882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Fundamental changes </a:t>
            </a:r>
            <a:r>
              <a:rPr lang="en-US" sz="2800" dirty="0" smtClean="0"/>
              <a:t>are taking place in the way that electricity is </a:t>
            </a:r>
            <a:r>
              <a:rPr lang="en-US" sz="2800" b="1" dirty="0" smtClean="0"/>
              <a:t>produced</a:t>
            </a:r>
            <a:r>
              <a:rPr lang="en-US" sz="2800" dirty="0" smtClean="0"/>
              <a:t> and </a:t>
            </a:r>
            <a:r>
              <a:rPr lang="en-US" sz="2800" b="1" dirty="0" smtClean="0"/>
              <a:t>consumed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These changes are raising concerns about the deterioration of </a:t>
            </a:r>
            <a:r>
              <a:rPr lang="en-US" sz="2800" b="1" dirty="0" smtClean="0"/>
              <a:t>Inertial</a:t>
            </a:r>
            <a:r>
              <a:rPr lang="en-US" sz="2800" dirty="0" smtClean="0"/>
              <a:t> and </a:t>
            </a:r>
            <a:r>
              <a:rPr lang="en-US" sz="2800" b="1" dirty="0" smtClean="0"/>
              <a:t>Frequency Responses </a:t>
            </a:r>
            <a:r>
              <a:rPr lang="en-US" sz="2800" dirty="0" smtClean="0"/>
              <a:t>and the need to monitor them.</a:t>
            </a:r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paper presents a </a:t>
            </a:r>
            <a:r>
              <a:rPr lang="en-US" sz="2800" dirty="0" smtClean="0"/>
              <a:t>practical method </a:t>
            </a:r>
            <a:r>
              <a:rPr lang="en-US" sz="2800" dirty="0"/>
              <a:t>to calculate the value of </a:t>
            </a:r>
            <a:r>
              <a:rPr lang="en-US" sz="2800" dirty="0" smtClean="0"/>
              <a:t> these</a:t>
            </a:r>
            <a:r>
              <a:rPr lang="en-US" sz="2800" b="1" dirty="0" smtClean="0"/>
              <a:t> Responses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 This paper focusses on </a:t>
            </a:r>
            <a:r>
              <a:rPr lang="en-US" sz="2800" b="1" dirty="0" smtClean="0"/>
              <a:t>generation losses</a:t>
            </a:r>
            <a:r>
              <a:rPr lang="en-US" sz="2800" dirty="0" smtClean="0"/>
              <a:t>. The concepts presented apply equally well to load losses.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4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ction Button: Forward or Next 14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Data Requirements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78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System </a:t>
            </a:r>
            <a:r>
              <a:rPr lang="en-US" sz="2800" b="1" dirty="0" smtClean="0"/>
              <a:t>Frequency</a:t>
            </a:r>
            <a:r>
              <a:rPr lang="en-US" sz="2800" dirty="0" smtClean="0"/>
              <a:t> vs </a:t>
            </a:r>
            <a:r>
              <a:rPr lang="en-US" sz="2800" b="1" dirty="0" smtClean="0"/>
              <a:t>time</a:t>
            </a:r>
            <a:r>
              <a:rPr lang="en-US" sz="2800" dirty="0" smtClean="0"/>
              <a:t> curve following the loss of the generation.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 amount of </a:t>
            </a:r>
            <a:r>
              <a:rPr lang="en-US" sz="2800" b="1" dirty="0" smtClean="0"/>
              <a:t>generation lost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amount of  </a:t>
            </a:r>
            <a:r>
              <a:rPr lang="en-US" sz="2800" b="1" dirty="0" smtClean="0"/>
              <a:t>generation just prior </a:t>
            </a:r>
            <a:r>
              <a:rPr lang="en-US" sz="2800" dirty="0" smtClean="0"/>
              <a:t>to the disturbance.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Question</a:t>
            </a:r>
            <a:r>
              <a:rPr lang="en-US" sz="2800" dirty="0" smtClean="0"/>
              <a:t>: Should (2.) and (3.) be measured in MW or 	        </a:t>
            </a:r>
            <a:r>
              <a:rPr lang="en-US" sz="2800" dirty="0" err="1" smtClean="0"/>
              <a:t>MVA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ction Button: Forward or Next 14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429024"/>
            <a:ext cx="1981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Leave question:  MW or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</a:rPr>
              <a:t>MVA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System Quantities  Calculated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24935" cy="510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</a:t>
            </a:r>
            <a:r>
              <a:rPr lang="en-US" sz="2800" dirty="0" smtClean="0"/>
              <a:t> 	      : </a:t>
            </a:r>
            <a:r>
              <a:rPr lang="en-US" sz="2800" dirty="0"/>
              <a:t>A</a:t>
            </a:r>
            <a:r>
              <a:rPr lang="en-US" sz="2800" dirty="0" smtClean="0"/>
              <a:t>ngular momentum. 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</a:t>
            </a:r>
            <a:r>
              <a:rPr lang="en-US" sz="2800" dirty="0" smtClean="0"/>
              <a:t>  	      : </a:t>
            </a:r>
            <a:r>
              <a:rPr lang="en-US" sz="2800" dirty="0"/>
              <a:t>S</a:t>
            </a:r>
            <a:r>
              <a:rPr lang="en-US" sz="2800" dirty="0" smtClean="0"/>
              <a:t>elf regulation .   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E</a:t>
            </a:r>
            <a:r>
              <a:rPr lang="en-US" sz="2400" b="1" dirty="0" err="1" smtClean="0"/>
              <a:t>droop</a:t>
            </a:r>
            <a:r>
              <a:rPr lang="en-US" sz="2800" dirty="0" smtClean="0"/>
              <a:t> : Effective droop of governors.  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</a:t>
            </a:r>
            <a:r>
              <a:rPr lang="en-US" sz="2800" b="1" dirty="0" smtClean="0"/>
              <a:t>at      </a:t>
            </a:r>
            <a:r>
              <a:rPr lang="en-US" sz="2800" dirty="0" smtClean="0"/>
              <a:t>: Arrival time of the response from governors.	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g</a:t>
            </a:r>
            <a:r>
              <a:rPr lang="en-US" sz="2800" b="1" dirty="0" smtClean="0"/>
              <a:t>(</a:t>
            </a:r>
            <a:r>
              <a:rPr lang="el-GR" b="1" dirty="0" smtClean="0"/>
              <a:t>τ</a:t>
            </a:r>
            <a:r>
              <a:rPr lang="en-US" sz="2800" b="1" dirty="0" smtClean="0"/>
              <a:t>)      </a:t>
            </a:r>
            <a:r>
              <a:rPr lang="en-US" sz="2800" dirty="0" smtClean="0"/>
              <a:t>: Governors response function.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Action Button: Forward or Next 14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6527497"/>
            <a:ext cx="20574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Basics  concepts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Is Frequency Response 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6021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Frequency Response (FR)</a:t>
            </a:r>
            <a:r>
              <a:rPr lang="x-none" sz="2800" smtClean="0"/>
              <a:t> </a:t>
            </a:r>
            <a:r>
              <a:rPr lang="x-none" sz="2800"/>
              <a:t>is the </a:t>
            </a:r>
            <a:r>
              <a:rPr lang="en-US" sz="2800" b="1" dirty="0"/>
              <a:t>megawatt</a:t>
            </a:r>
            <a:r>
              <a:rPr lang="x-none" sz="2800" b="1"/>
              <a:t> change </a:t>
            </a:r>
            <a:r>
              <a:rPr lang="x-none" sz="2800"/>
              <a:t>in the </a:t>
            </a:r>
            <a:r>
              <a:rPr lang="en-US" sz="2800" b="1" dirty="0"/>
              <a:t>G</a:t>
            </a:r>
            <a:r>
              <a:rPr lang="x-none" sz="2800" b="1" smtClean="0"/>
              <a:t>eneration-</a:t>
            </a:r>
            <a:r>
              <a:rPr lang="en-US" sz="2800" b="1" dirty="0"/>
              <a:t>L</a:t>
            </a:r>
            <a:r>
              <a:rPr lang="x-none" sz="2800" b="1" smtClean="0"/>
              <a:t>oad </a:t>
            </a:r>
            <a:r>
              <a:rPr lang="x-none" sz="2800"/>
              <a:t>imbalance affected </a:t>
            </a:r>
            <a:r>
              <a:rPr lang="x-none" sz="2800" smtClean="0"/>
              <a:t>by </a:t>
            </a:r>
            <a:r>
              <a:rPr lang="x-none" sz="2800"/>
              <a:t>the </a:t>
            </a:r>
            <a:r>
              <a:rPr lang="x-none" sz="2800" smtClean="0"/>
              <a:t>system </a:t>
            </a:r>
            <a:r>
              <a:rPr lang="x-none" sz="2800"/>
              <a:t>itself due to </a:t>
            </a:r>
            <a:r>
              <a:rPr lang="x-none" sz="2800" b="1"/>
              <a:t>frequency changes </a:t>
            </a:r>
            <a:r>
              <a:rPr lang="x-none" sz="2800" b="1" smtClean="0"/>
              <a:t>alone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x-none" sz="2800" smtClean="0"/>
              <a:t>FR </a:t>
            </a:r>
            <a:r>
              <a:rPr lang="x-none" sz="2800"/>
              <a:t>derives </a:t>
            </a:r>
            <a:r>
              <a:rPr lang="x-none" sz="2800" smtClean="0"/>
              <a:t>from</a:t>
            </a:r>
            <a:r>
              <a:rPr lang="en-US" sz="2800" dirty="0" smtClean="0"/>
              <a:t>: </a:t>
            </a:r>
          </a:p>
          <a:p>
            <a:pPr marL="971550" lvl="1" indent="-514350">
              <a:buFont typeface="+mj-lt"/>
              <a:buAutoNum type="alphaLcPeriod"/>
            </a:pPr>
            <a:r>
              <a:rPr lang="x-none" smtClean="0"/>
              <a:t> </a:t>
            </a:r>
            <a:r>
              <a:rPr lang="en-US" dirty="0" smtClean="0"/>
              <a:t>F</a:t>
            </a:r>
            <a:r>
              <a:rPr lang="x-none" smtClean="0"/>
              <a:t>requency </a:t>
            </a:r>
            <a:r>
              <a:rPr lang="x-none"/>
              <a:t>characteristics of </a:t>
            </a:r>
            <a:r>
              <a:rPr lang="en-US" b="1" dirty="0"/>
              <a:t>e</a:t>
            </a:r>
            <a:r>
              <a:rPr lang="x-none" b="1" smtClean="0"/>
              <a:t>quipment</a:t>
            </a:r>
            <a:r>
              <a:rPr lang="en-US" dirty="0" smtClean="0"/>
              <a:t>.</a:t>
            </a:r>
            <a:r>
              <a:rPr lang="x-none" smtClean="0"/>
              <a:t> </a:t>
            </a:r>
            <a:endParaRPr lang="en-US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 Generator </a:t>
            </a:r>
            <a:r>
              <a:rPr lang="en-US" b="1" dirty="0" smtClean="0"/>
              <a:t>governors</a:t>
            </a:r>
            <a:r>
              <a:rPr lang="x-none" smtClean="0"/>
              <a:t>.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These two responses</a:t>
            </a:r>
            <a:r>
              <a:rPr lang="en-US" b="1" dirty="0" smtClean="0"/>
              <a:t> are fundamentally different.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Equipment and Governor Frequency Responses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Equipment Frequency Response (</a:t>
            </a:r>
            <a:r>
              <a:rPr lang="en-US" sz="2800" b="1" dirty="0" err="1" smtClean="0"/>
              <a:t>EFR</a:t>
            </a:r>
            <a:r>
              <a:rPr lang="en-US" sz="2800" dirty="0" smtClean="0"/>
              <a:t>) </a:t>
            </a:r>
            <a:r>
              <a:rPr lang="en-US" sz="2800" dirty="0"/>
              <a:t>is </a:t>
            </a:r>
            <a:r>
              <a:rPr lang="en-US" sz="2800" dirty="0" smtClean="0"/>
              <a:t>deployed </a:t>
            </a:r>
            <a:r>
              <a:rPr lang="en-US" sz="2800" b="1" dirty="0" smtClean="0"/>
              <a:t>with</a:t>
            </a:r>
            <a:r>
              <a:rPr lang="en-US" sz="2800" dirty="0" smtClean="0"/>
              <a:t> </a:t>
            </a:r>
            <a:r>
              <a:rPr lang="en-US" sz="2800" b="1" dirty="0" smtClean="0"/>
              <a:t>no delay </a:t>
            </a:r>
            <a:r>
              <a:rPr lang="en-US" sz="2800" dirty="0" smtClean="0"/>
              <a:t>as the </a:t>
            </a:r>
            <a:r>
              <a:rPr lang="en-US" sz="2800" dirty="0"/>
              <a:t>frequency starts to change. Its magnitude is a result of equipment physics and design </a:t>
            </a:r>
            <a:r>
              <a:rPr lang="en-US" sz="2800" dirty="0" smtClean="0"/>
              <a:t>practices and </a:t>
            </a:r>
            <a:r>
              <a:rPr lang="en-US" sz="2800" b="1" dirty="0" smtClean="0"/>
              <a:t>it does not require changing input </a:t>
            </a:r>
            <a:r>
              <a:rPr lang="en-US" sz="2800" b="1" dirty="0"/>
              <a:t>power </a:t>
            </a:r>
            <a:r>
              <a:rPr lang="en-US" sz="2800" dirty="0" smtClean="0"/>
              <a:t>to prime movers.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Governor Frequency Response (</a:t>
            </a:r>
            <a:r>
              <a:rPr lang="en-US" sz="2800" b="1" dirty="0" err="1" smtClean="0"/>
              <a:t>GFR</a:t>
            </a:r>
            <a:r>
              <a:rPr lang="en-US" sz="2800" dirty="0" smtClean="0"/>
              <a:t>) is deployed </a:t>
            </a:r>
            <a:r>
              <a:rPr lang="en-US" sz="2800" b="1" dirty="0"/>
              <a:t>with</a:t>
            </a:r>
            <a:r>
              <a:rPr lang="en-US" sz="2800" dirty="0"/>
              <a:t> </a:t>
            </a:r>
            <a:r>
              <a:rPr lang="en-US" sz="2800" b="1" dirty="0"/>
              <a:t>a </a:t>
            </a:r>
            <a:r>
              <a:rPr lang="en-US" sz="2800" b="1" dirty="0" smtClean="0"/>
              <a:t>delay </a:t>
            </a:r>
            <a:r>
              <a:rPr lang="en-US" sz="2800" dirty="0"/>
              <a:t>of about 2 to 5 seconds </a:t>
            </a:r>
            <a:r>
              <a:rPr lang="en-US" sz="2800" dirty="0" smtClean="0"/>
              <a:t>with full deployment   </a:t>
            </a:r>
            <a:r>
              <a:rPr lang="en-US" sz="2800" dirty="0"/>
              <a:t>2 to </a:t>
            </a:r>
            <a:r>
              <a:rPr lang="en-US" sz="2800" dirty="0" smtClean="0"/>
              <a:t>5 seconds </a:t>
            </a:r>
            <a:r>
              <a:rPr lang="en-US" sz="2800" dirty="0"/>
              <a:t>later. </a:t>
            </a:r>
            <a:r>
              <a:rPr lang="en-US" sz="2800" dirty="0" smtClean="0"/>
              <a:t> Its magnitude is a result of governor Droop settings and generator loading practices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/>
              <a:t>it does require changing input power </a:t>
            </a:r>
            <a:r>
              <a:rPr lang="en-US" sz="2800" dirty="0" smtClean="0"/>
              <a:t>to prime movers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0094" y="6586210"/>
            <a:ext cx="5538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Action Button: Forward or Next 6">
            <a:hlinkClick r:id="rId3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550846"/>
            <a:ext cx="2362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Frequency response diagram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E</a:t>
            </a:r>
            <a:r>
              <a:rPr lang="en-US" sz="3600" b="1" dirty="0" err="1" smtClean="0"/>
              <a:t>FR</a:t>
            </a:r>
            <a:r>
              <a:rPr lang="en-US" sz="3600" b="1" dirty="0" smtClean="0"/>
              <a:t> and </a:t>
            </a:r>
            <a:r>
              <a:rPr lang="en-US" sz="3600" b="1" dirty="0" err="1"/>
              <a:t>G</a:t>
            </a:r>
            <a:r>
              <a:rPr lang="en-US" sz="3600" b="1" dirty="0" err="1" smtClean="0"/>
              <a:t>FR</a:t>
            </a:r>
            <a:r>
              <a:rPr lang="en-US" sz="3600" b="1" dirty="0" smtClean="0"/>
              <a:t> Model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095" y="6586210"/>
            <a:ext cx="54670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ction Button: Forward or Next 7">
            <a:hlinkClick r:id="rId3" action="ppaction://hlinksldjump" highlightClick="1"/>
          </p:cNvPr>
          <p:cNvSpPr/>
          <p:nvPr/>
        </p:nvSpPr>
        <p:spPr>
          <a:xfrm>
            <a:off x="8693917" y="6630026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0" y="6375362"/>
            <a:ext cx="838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Equation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ction Button: Back or Previous 10">
            <a:hlinkClick r:id="rId4" action="ppaction://hlinksldjump" highlightClick="1"/>
          </p:cNvPr>
          <p:cNvSpPr/>
          <p:nvPr/>
        </p:nvSpPr>
        <p:spPr>
          <a:xfrm>
            <a:off x="8693917" y="6400800"/>
            <a:ext cx="304800" cy="161583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02" y="510333"/>
            <a:ext cx="6607498" cy="6151810"/>
          </a:xfrm>
        </p:spPr>
      </p:pic>
      <p:sp>
        <p:nvSpPr>
          <p:cNvPr id="12" name="TextBox 11"/>
          <p:cNvSpPr txBox="1"/>
          <p:nvPr/>
        </p:nvSpPr>
        <p:spPr>
          <a:xfrm>
            <a:off x="152400" y="6461645"/>
            <a:ext cx="17526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Beneficial FR or not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Beneficial and Non-Beneficial </a:t>
            </a:r>
            <a:r>
              <a:rPr lang="en-US" sz="3600" b="1" dirty="0" err="1" smtClean="0"/>
              <a:t>EFR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16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Not all equipment provide </a:t>
            </a:r>
            <a:r>
              <a:rPr lang="en-US" sz="2800" b="1" dirty="0"/>
              <a:t>beneficial</a:t>
            </a:r>
            <a:r>
              <a:rPr lang="en-US" sz="2800" dirty="0"/>
              <a:t> </a:t>
            </a:r>
            <a:r>
              <a:rPr lang="en-US" sz="2800" dirty="0" err="1"/>
              <a:t>EFR</a:t>
            </a:r>
            <a:r>
              <a:rPr lang="en-US" sz="2800" dirty="0"/>
              <a:t> </a:t>
            </a:r>
            <a:r>
              <a:rPr lang="en-US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 </a:t>
            </a:r>
            <a:r>
              <a:rPr lang="en-US" sz="2800" dirty="0"/>
              <a:t>be beneficial </a:t>
            </a:r>
            <a:r>
              <a:rPr lang="en-US" sz="2800" dirty="0" err="1"/>
              <a:t>EFR</a:t>
            </a:r>
            <a:r>
              <a:rPr lang="en-US" sz="2800" dirty="0"/>
              <a:t> has to </a:t>
            </a:r>
            <a:r>
              <a:rPr lang="en-US" sz="2800" b="1" dirty="0"/>
              <a:t>oppose</a:t>
            </a:r>
            <a:r>
              <a:rPr lang="en-US" sz="2800" dirty="0"/>
              <a:t> frequency change.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Question: </a:t>
            </a:r>
            <a:r>
              <a:rPr lang="en-US" sz="2800" dirty="0" smtClean="0"/>
              <a:t>Can a system </a:t>
            </a:r>
            <a:r>
              <a:rPr lang="en-US" sz="2800" b="1" dirty="0" smtClean="0"/>
              <a:t>without beneficial frequency 	        response</a:t>
            </a:r>
            <a:r>
              <a:rPr lang="en-US" sz="2800" dirty="0" smtClean="0"/>
              <a:t> be operated?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8865" y="6582102"/>
            <a:ext cx="706223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Action Button: Forward or Next 7">
            <a:hlinkClick r:id="rId4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488" y="6454629"/>
            <a:ext cx="1800912" cy="26161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 Inertial response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403"/>
            <a:ext cx="8229600" cy="69569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Inertial Response 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87" y="1222108"/>
            <a:ext cx="8464614" cy="594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This response is consistent </a:t>
            </a:r>
            <a:r>
              <a:rPr lang="en-US" sz="2800" dirty="0"/>
              <a:t>with </a:t>
            </a:r>
            <a:r>
              <a:rPr lang="en-US" sz="2800" dirty="0" smtClean="0"/>
              <a:t> the </a:t>
            </a:r>
            <a:r>
              <a:rPr lang="en-US" sz="2800" dirty="0"/>
              <a:t>following </a:t>
            </a:r>
            <a:r>
              <a:rPr lang="en-US" sz="2800" dirty="0" smtClean="0"/>
              <a:t>equation:</a:t>
            </a:r>
            <a:r>
              <a:rPr lang="en-US" sz="2800" dirty="0"/>
              <a:t>							                                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987" y="4717944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The left hand side of this equation represents the </a:t>
            </a:r>
            <a:r>
              <a:rPr lang="en-US" sz="2800" b="1" dirty="0" smtClean="0"/>
              <a:t>Inertial Response</a:t>
            </a:r>
            <a:r>
              <a:rPr lang="en-US" sz="2800" dirty="0" smtClean="0"/>
              <a:t> . At all times,  the </a:t>
            </a:r>
            <a:r>
              <a:rPr lang="en-US" sz="2800" b="1" dirty="0" smtClean="0"/>
              <a:t>Inertial Response</a:t>
            </a:r>
            <a:r>
              <a:rPr lang="en-US" sz="2800" dirty="0" smtClean="0"/>
              <a:t> is equal to the accelerating power (Pa).   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13283" y="2177974"/>
            <a:ext cx="92571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 </a:t>
            </a:r>
            <a:r>
              <a:rPr lang="x-none" sz="2800" smtClean="0"/>
              <a:t> </a:t>
            </a:r>
            <a:r>
              <a:rPr lang="en-US" sz="2800" dirty="0" smtClean="0"/>
              <a:t>(2)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							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59" y="1843834"/>
            <a:ext cx="2085965" cy="11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553200" cy="87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26987" y="3160791"/>
            <a:ext cx="7702613" cy="496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For a generation loss: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							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1981200" cy="285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0094" y="6586210"/>
            <a:ext cx="70622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Action Button: Forward or Next 12">
            <a:hlinkClick r:id="rId5" action="ppaction://hlinksldjump" highlightClick="1"/>
          </p:cNvPr>
          <p:cNvSpPr/>
          <p:nvPr/>
        </p:nvSpPr>
        <p:spPr>
          <a:xfrm>
            <a:off x="8693917" y="6636708"/>
            <a:ext cx="304800" cy="152399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48392" y="6316575"/>
            <a:ext cx="8455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Equation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ction Button: Back or Previous 3">
            <a:hlinkClick r:id="rId6" action="ppaction://hlinksldjump" highlightClick="1"/>
          </p:cNvPr>
          <p:cNvSpPr/>
          <p:nvPr/>
        </p:nvSpPr>
        <p:spPr>
          <a:xfrm>
            <a:off x="8693917" y="6367167"/>
            <a:ext cx="296366" cy="160425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6505903"/>
            <a:ext cx="3048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Next: Inertial response vs Frequency response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18474</TotalTime>
  <Words>732</Words>
  <Application>Microsoft Office PowerPoint</Application>
  <PresentationFormat>On-screen Show (4:3)</PresentationFormat>
  <Paragraphs>149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Macro-Enabled Worksheet</vt:lpstr>
      <vt:lpstr>Calculation of Power Systems Inertia and Frequency Response</vt:lpstr>
      <vt:lpstr>Introduction</vt:lpstr>
      <vt:lpstr>Data Requirements</vt:lpstr>
      <vt:lpstr>System Quantities  Calculated </vt:lpstr>
      <vt:lpstr>What Is Frequency Response ?</vt:lpstr>
      <vt:lpstr>Equipment and Governor Frequency Responses</vt:lpstr>
      <vt:lpstr>EFR and GFR Model</vt:lpstr>
      <vt:lpstr>Beneficial and Non-Beneficial EFR</vt:lpstr>
      <vt:lpstr>What Is Inertial Response ?</vt:lpstr>
      <vt:lpstr>Inertial Response Vs Frequency Response</vt:lpstr>
      <vt:lpstr>The Frequency Deviation Equation</vt:lpstr>
      <vt:lpstr>Governor Response Model </vt:lpstr>
      <vt:lpstr>EI Generation Loss of 1711 MW, May/12/12</vt:lpstr>
      <vt:lpstr>FREDEV  Program</vt:lpstr>
      <vt:lpstr>Result Analysis</vt:lpstr>
      <vt:lpstr>Conclusions</vt:lpstr>
      <vt:lpstr>The End</vt:lpstr>
    </vt:vector>
  </TitlesOfParts>
  <Company>GAFOC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Porretta</dc:creator>
  <cp:lastModifiedBy>Dino Porretta</cp:lastModifiedBy>
  <cp:revision>425</cp:revision>
  <dcterms:created xsi:type="dcterms:W3CDTF">2017-12-23T12:23:09Z</dcterms:created>
  <dcterms:modified xsi:type="dcterms:W3CDTF">2018-02-02T17:38:19Z</dcterms:modified>
</cp:coreProperties>
</file>