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9" r:id="rId3"/>
    <p:sldId id="261" r:id="rId4"/>
    <p:sldId id="272" r:id="rId5"/>
    <p:sldId id="260" r:id="rId6"/>
    <p:sldId id="262" r:id="rId7"/>
    <p:sldId id="263" r:id="rId8"/>
    <p:sldId id="264" r:id="rId9"/>
    <p:sldId id="265" r:id="rId10"/>
    <p:sldId id="266" r:id="rId11"/>
    <p:sldId id="267" r:id="rId12"/>
    <p:sldId id="268" r:id="rId13"/>
    <p:sldId id="269"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C499EF-5138-4426-A055-A5D3A8F887F8}" type="datetimeFigureOut">
              <a:rPr lang="en-US" smtClean="0"/>
              <a:t>7/19/2017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AEEB87-8652-4B57-BC28-CF834060EBE5}" type="slidenum">
              <a:rPr lang="en-US" smtClean="0"/>
              <a:t>‹#›</a:t>
            </a:fld>
            <a:endParaRPr lang="en-US"/>
          </a:p>
        </p:txBody>
      </p:sp>
    </p:spTree>
    <p:extLst>
      <p:ext uri="{BB962C8B-B14F-4D97-AF65-F5344CB8AC3E}">
        <p14:creationId xmlns:p14="http://schemas.microsoft.com/office/powerpoint/2010/main" val="900159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AEEB87-8652-4B57-BC28-CF834060EBE5}" type="slidenum">
              <a:rPr lang="en-US" smtClean="0"/>
              <a:t>13</a:t>
            </a:fld>
            <a:endParaRPr lang="en-US"/>
          </a:p>
        </p:txBody>
      </p:sp>
    </p:spTree>
    <p:extLst>
      <p:ext uri="{BB962C8B-B14F-4D97-AF65-F5344CB8AC3E}">
        <p14:creationId xmlns:p14="http://schemas.microsoft.com/office/powerpoint/2010/main" val="3710044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C21230-D9BE-480F-B0F0-61227608D9EF}"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65559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C21230-D9BE-480F-B0F0-61227608D9EF}"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23603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C21230-D9BE-480F-B0F0-61227608D9EF}"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271706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C21230-D9BE-480F-B0F0-61227608D9EF}"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3926727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C21230-D9BE-480F-B0F0-61227608D9EF}" type="datetimeFigureOut">
              <a:rPr lang="en-US" smtClean="0"/>
              <a:t>7/19/2017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2426915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C21230-D9BE-480F-B0F0-61227608D9EF}"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189511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C21230-D9BE-480F-B0F0-61227608D9EF}" type="datetimeFigureOut">
              <a:rPr lang="en-US" smtClean="0"/>
              <a:t>7/19/2017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115853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C21230-D9BE-480F-B0F0-61227608D9EF}" type="datetimeFigureOut">
              <a:rPr lang="en-US" smtClean="0"/>
              <a:t>7/19/2017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4012902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C21230-D9BE-480F-B0F0-61227608D9EF}" type="datetimeFigureOut">
              <a:rPr lang="en-US" smtClean="0"/>
              <a:t>7/19/2017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102342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21230-D9BE-480F-B0F0-61227608D9EF}"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2024210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21230-D9BE-480F-B0F0-61227608D9EF}" type="datetimeFigureOut">
              <a:rPr lang="en-US" smtClean="0"/>
              <a:t>7/19/2017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71B62-976C-4F4C-AE13-06D3ED83280E}" type="slidenum">
              <a:rPr lang="en-US" smtClean="0"/>
              <a:t>‹#›</a:t>
            </a:fld>
            <a:endParaRPr lang="en-US"/>
          </a:p>
        </p:txBody>
      </p:sp>
    </p:spTree>
    <p:extLst>
      <p:ext uri="{BB962C8B-B14F-4D97-AF65-F5344CB8AC3E}">
        <p14:creationId xmlns:p14="http://schemas.microsoft.com/office/powerpoint/2010/main" val="4195853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C21230-D9BE-480F-B0F0-61227608D9EF}" type="datetimeFigureOut">
              <a:rPr lang="en-US" smtClean="0"/>
              <a:t>7/19/2017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71B62-976C-4F4C-AE13-06D3ED83280E}" type="slidenum">
              <a:rPr lang="en-US" smtClean="0"/>
              <a:t>‹#›</a:t>
            </a:fld>
            <a:endParaRPr lang="en-US"/>
          </a:p>
        </p:txBody>
      </p:sp>
    </p:spTree>
    <p:extLst>
      <p:ext uri="{BB962C8B-B14F-4D97-AF65-F5344CB8AC3E}">
        <p14:creationId xmlns:p14="http://schemas.microsoft.com/office/powerpoint/2010/main" val="3650194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76400"/>
            <a:ext cx="8763000" cy="2895599"/>
          </a:xfrm>
        </p:spPr>
        <p:txBody>
          <a:bodyPr>
            <a:normAutofit fontScale="90000"/>
          </a:bodyPr>
          <a:lstStyle/>
          <a:p>
            <a:r>
              <a:rPr lang="en-US" sz="3600" b="1" dirty="0" smtClean="0"/>
              <a:t> East Interconnection </a:t>
            </a:r>
            <a:br>
              <a:rPr lang="en-US" sz="3600" b="1" dirty="0" smtClean="0"/>
            </a:br>
            <a:r>
              <a:rPr lang="en-US" sz="3600" b="1" dirty="0" smtClean="0"/>
              <a:t>Generation Loss of 1711 MW on May 12, 2012</a:t>
            </a:r>
            <a:br>
              <a:rPr lang="en-US" sz="3600" b="1" dirty="0" smtClean="0"/>
            </a:br>
            <a:r>
              <a:rPr lang="en-US" sz="3600" b="1" dirty="0" smtClean="0"/>
              <a:t/>
            </a:r>
            <a:br>
              <a:rPr lang="en-US" sz="3600" b="1" dirty="0" smtClean="0"/>
            </a:br>
            <a:r>
              <a:rPr lang="en-US" sz="2000" b="1" dirty="0"/>
              <a:t/>
            </a:r>
            <a:br>
              <a:rPr lang="en-US" sz="2000" b="1" dirty="0"/>
            </a:br>
            <a:r>
              <a:rPr lang="en-US" sz="2000" b="1" dirty="0" smtClean="0"/>
              <a:t> </a:t>
            </a:r>
            <a:br>
              <a:rPr lang="en-US" sz="2000" b="1" dirty="0" smtClean="0"/>
            </a:br>
            <a:r>
              <a:rPr lang="en-US" sz="2000" b="1" dirty="0" smtClean="0"/>
              <a:t>  A Case Study to Present a Methodology to Calculate Inertia, Equipment </a:t>
            </a:r>
            <a:br>
              <a:rPr lang="en-US" sz="2000" b="1" dirty="0" smtClean="0"/>
            </a:br>
            <a:r>
              <a:rPr lang="en-US" sz="2000" b="1" dirty="0" smtClean="0"/>
              <a:t>Frequency Response, and Governor Response from Disturbance Data.</a:t>
            </a:r>
            <a:br>
              <a:rPr lang="en-US" sz="2000" b="1" dirty="0" smtClean="0"/>
            </a:br>
            <a:r>
              <a:rPr lang="en-US" sz="2000" b="1" dirty="0" smtClean="0"/>
              <a:t> </a:t>
            </a:r>
            <a:endParaRPr lang="en-US" sz="2000" b="1" dirty="0"/>
          </a:p>
        </p:txBody>
      </p:sp>
      <p:sp>
        <p:nvSpPr>
          <p:cNvPr id="3" name="Subtitle 2"/>
          <p:cNvSpPr>
            <a:spLocks noGrp="1"/>
          </p:cNvSpPr>
          <p:nvPr>
            <p:ph type="subTitle" idx="1"/>
          </p:nvPr>
        </p:nvSpPr>
        <p:spPr>
          <a:xfrm>
            <a:off x="6705600" y="6248400"/>
            <a:ext cx="2057400" cy="457200"/>
          </a:xfrm>
        </p:spPr>
        <p:txBody>
          <a:bodyPr>
            <a:noAutofit/>
          </a:bodyPr>
          <a:lstStyle/>
          <a:p>
            <a:r>
              <a:rPr lang="en-US" sz="1200" dirty="0" smtClean="0"/>
              <a:t> © </a:t>
            </a:r>
            <a:r>
              <a:rPr lang="en-US" sz="1200" dirty="0" err="1" smtClean="0"/>
              <a:t>Berardino</a:t>
            </a:r>
            <a:r>
              <a:rPr lang="en-US" sz="1200" dirty="0" smtClean="0"/>
              <a:t> (Dino) Porretta</a:t>
            </a:r>
          </a:p>
          <a:p>
            <a:r>
              <a:rPr lang="en-US" sz="1200" dirty="0" smtClean="0"/>
              <a:t>June 9, 2017      </a:t>
            </a:r>
            <a:endParaRPr lang="en-US" sz="1200" dirty="0"/>
          </a:p>
        </p:txBody>
      </p:sp>
    </p:spTree>
    <p:extLst>
      <p:ext uri="{BB962C8B-B14F-4D97-AF65-F5344CB8AC3E}">
        <p14:creationId xmlns:p14="http://schemas.microsoft.com/office/powerpoint/2010/main" val="2804378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6206"/>
            <a:ext cx="7391400" cy="868362"/>
          </a:xfrm>
        </p:spPr>
        <p:txBody>
          <a:bodyPr>
            <a:normAutofit/>
          </a:bodyPr>
          <a:lstStyle/>
          <a:p>
            <a:pPr algn="l"/>
            <a:r>
              <a:rPr lang="en-US" sz="1600" b="1" dirty="0"/>
              <a:t>Figure 6</a:t>
            </a:r>
            <a:r>
              <a:rPr lang="en-US" sz="1600" b="1" dirty="0" smtClean="0"/>
              <a:t> </a:t>
            </a:r>
            <a:r>
              <a:rPr lang="en-US" sz="1600" b="1" dirty="0"/>
              <a:t>– </a:t>
            </a:r>
            <a:r>
              <a:rPr lang="en-US" sz="1600" b="1" u="sng" dirty="0" smtClean="0">
                <a:solidFill>
                  <a:srgbClr val="FF0000"/>
                </a:solidFill>
              </a:rPr>
              <a:t>What If</a:t>
            </a:r>
            <a:r>
              <a:rPr lang="en-US" sz="1600" b="1" dirty="0" smtClean="0"/>
              <a:t> </a:t>
            </a:r>
            <a:r>
              <a:rPr lang="en-US" sz="1400" b="1" dirty="0" smtClean="0"/>
              <a:t> </a:t>
            </a:r>
            <a:r>
              <a:rPr lang="en-US" sz="1400" b="1" dirty="0"/>
              <a:t>there had been an Inertia of </a:t>
            </a:r>
            <a:r>
              <a:rPr lang="en-US" sz="1400" b="1" dirty="0" smtClean="0"/>
              <a:t>28.5 </a:t>
            </a:r>
            <a:r>
              <a:rPr lang="en-US" sz="1400" b="1" dirty="0"/>
              <a:t>sec, namely </a:t>
            </a:r>
            <a:r>
              <a:rPr lang="en-US" sz="1400" b="1" dirty="0" smtClean="0"/>
              <a:t>8 </a:t>
            </a:r>
            <a:r>
              <a:rPr lang="en-US" sz="1400" b="1" dirty="0"/>
              <a:t>sec </a:t>
            </a:r>
            <a:r>
              <a:rPr lang="en-US" sz="1400" b="1" dirty="0" smtClean="0"/>
              <a:t>higher.  </a:t>
            </a:r>
            <a:r>
              <a:rPr lang="en-US" sz="1400" b="1" dirty="0"/>
              <a:t>As expected the frequency </a:t>
            </a:r>
            <a:r>
              <a:rPr lang="en-US" sz="1400" b="1" dirty="0" smtClean="0"/>
              <a:t> decays at a lower rate and the frequency is higher when governor response arrives.  Also as expected, the value of the frequency at which the decay is arrested is the same as before. </a:t>
            </a:r>
            <a:endParaRPr lang="en-US" sz="1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211444"/>
            <a:ext cx="7010400" cy="5494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4925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91400" cy="760986"/>
          </a:xfrm>
        </p:spPr>
        <p:txBody>
          <a:bodyPr>
            <a:normAutofit fontScale="90000"/>
          </a:bodyPr>
          <a:lstStyle/>
          <a:p>
            <a:pPr algn="l"/>
            <a:r>
              <a:rPr lang="en-US" sz="1600" b="1" dirty="0"/>
              <a:t>Figure 7</a:t>
            </a:r>
            <a:r>
              <a:rPr lang="en-US" sz="1600" b="1" dirty="0" smtClean="0"/>
              <a:t> </a:t>
            </a:r>
            <a:r>
              <a:rPr lang="en-US" sz="1600" b="1" dirty="0"/>
              <a:t>– </a:t>
            </a:r>
            <a:r>
              <a:rPr lang="en-US" sz="1600" b="1" u="sng" dirty="0" smtClean="0">
                <a:solidFill>
                  <a:srgbClr val="FF0000"/>
                </a:solidFill>
              </a:rPr>
              <a:t>What If</a:t>
            </a:r>
            <a:r>
              <a:rPr lang="en-US" sz="1400" b="1" dirty="0" smtClean="0"/>
              <a:t> the Equipment FR </a:t>
            </a:r>
            <a:r>
              <a:rPr lang="en-US" sz="1400" b="1" dirty="0"/>
              <a:t>had been </a:t>
            </a:r>
            <a:r>
              <a:rPr lang="en-US" sz="1400" b="1" dirty="0" smtClean="0"/>
              <a:t> lower.  It is of interest to note that a lower Equipment FR  impacts the frequency decay rate of change in a way similar to a lower Inertia. However a lower Equipment FR also lowers the ultimate frequency  that the system would attain. This highlights the importance of Equipment FR.</a:t>
            </a:r>
            <a:endParaRPr lang="en-US" sz="1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399" y="1032286"/>
            <a:ext cx="7239001" cy="567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0558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391400" cy="762000"/>
          </a:xfrm>
        </p:spPr>
        <p:txBody>
          <a:bodyPr>
            <a:normAutofit fontScale="90000"/>
          </a:bodyPr>
          <a:lstStyle/>
          <a:p>
            <a:pPr algn="l"/>
            <a:r>
              <a:rPr lang="en-US" sz="1800" b="1" dirty="0"/>
              <a:t>Figure 8</a:t>
            </a:r>
            <a:r>
              <a:rPr lang="en-US" sz="1800" b="1" dirty="0" smtClean="0"/>
              <a:t> </a:t>
            </a:r>
            <a:r>
              <a:rPr lang="en-US" sz="1800" b="1" dirty="0"/>
              <a:t>– </a:t>
            </a:r>
            <a:r>
              <a:rPr lang="en-US" sz="1800" b="1" u="sng" dirty="0" smtClean="0">
                <a:solidFill>
                  <a:srgbClr val="FF0000"/>
                </a:solidFill>
              </a:rPr>
              <a:t>What If</a:t>
            </a:r>
            <a:r>
              <a:rPr lang="en-US" sz="1400" b="1" dirty="0" smtClean="0"/>
              <a:t> </a:t>
            </a:r>
            <a:r>
              <a:rPr lang="en-US" sz="1400" b="1" dirty="0"/>
              <a:t>there had been a </a:t>
            </a:r>
            <a:r>
              <a:rPr lang="en-US" sz="1400" b="1" dirty="0" smtClean="0"/>
              <a:t>higher </a:t>
            </a:r>
            <a:r>
              <a:rPr lang="en-US" sz="1400" b="1" dirty="0"/>
              <a:t>Equipment FR, namely 1.1 </a:t>
            </a:r>
            <a:r>
              <a:rPr lang="en-US" sz="1400" b="1" dirty="0" err="1"/>
              <a:t>pu</a:t>
            </a:r>
            <a:r>
              <a:rPr lang="en-US" sz="1400" b="1" dirty="0"/>
              <a:t> </a:t>
            </a:r>
            <a:r>
              <a:rPr lang="en-US" sz="1400" b="1" dirty="0" smtClean="0"/>
              <a:t>higher.  </a:t>
            </a:r>
            <a:r>
              <a:rPr lang="en-US" sz="1400" b="1" dirty="0"/>
              <a:t>It is of interest to note that a </a:t>
            </a:r>
            <a:r>
              <a:rPr lang="en-US" sz="1400" b="1" dirty="0" smtClean="0"/>
              <a:t>higher </a:t>
            </a:r>
            <a:r>
              <a:rPr lang="en-US" sz="1400" b="1" dirty="0"/>
              <a:t>Equipment FR  impacts the frequency decay rate of change in a way similar to a </a:t>
            </a:r>
            <a:r>
              <a:rPr lang="en-US" sz="1400" b="1" dirty="0" smtClean="0"/>
              <a:t>higher </a:t>
            </a:r>
            <a:r>
              <a:rPr lang="en-US" sz="1400" b="1" dirty="0"/>
              <a:t>Inertia. However a </a:t>
            </a:r>
            <a:r>
              <a:rPr lang="en-US" sz="1400" b="1" dirty="0" smtClean="0"/>
              <a:t>higher </a:t>
            </a:r>
            <a:r>
              <a:rPr lang="en-US" sz="1400" b="1" dirty="0"/>
              <a:t>Equipment FR </a:t>
            </a:r>
            <a:r>
              <a:rPr lang="en-US" sz="1400" b="1" dirty="0" smtClean="0"/>
              <a:t>increases </a:t>
            </a:r>
            <a:r>
              <a:rPr lang="en-US" sz="1400" b="1" dirty="0"/>
              <a:t>the ultimate frequency  that the system would attain</a:t>
            </a:r>
            <a:r>
              <a:rPr lang="en-US" sz="1400" b="1" dirty="0" smtClean="0"/>
              <a:t>.</a:t>
            </a:r>
            <a:r>
              <a:rPr lang="en-US" sz="1200" dirty="0"/>
              <a:t> </a:t>
            </a:r>
            <a:r>
              <a:rPr lang="en-US" sz="1200" dirty="0" smtClean="0"/>
              <a:t> </a:t>
            </a:r>
            <a:endParaRPr lang="en-US" sz="1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399" y="972566"/>
            <a:ext cx="7315201" cy="5733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5611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The M and H Inertia Constants</a:t>
            </a:r>
            <a:endParaRPr lang="en-US" dirty="0"/>
          </a:p>
        </p:txBody>
      </p:sp>
      <p:sp>
        <p:nvSpPr>
          <p:cNvPr id="3" name="Content Placeholder 2"/>
          <p:cNvSpPr>
            <a:spLocks noGrp="1"/>
          </p:cNvSpPr>
          <p:nvPr>
            <p:ph idx="1"/>
          </p:nvPr>
        </p:nvSpPr>
        <p:spPr>
          <a:xfrm>
            <a:off x="457200" y="990600"/>
            <a:ext cx="8229600" cy="5638800"/>
          </a:xfrm>
        </p:spPr>
        <p:txBody>
          <a:bodyPr>
            <a:normAutofit fontScale="92500" lnSpcReduction="20000"/>
          </a:bodyPr>
          <a:lstStyle/>
          <a:p>
            <a:pPr marL="0" indent="0">
              <a:buNone/>
            </a:pPr>
            <a:r>
              <a:rPr lang="en-US" sz="2000" dirty="0" smtClean="0"/>
              <a:t>The Inertia constant H is defined as the kinetic energy (</a:t>
            </a:r>
            <a:r>
              <a:rPr lang="en-US" sz="2000" dirty="0" err="1" smtClean="0"/>
              <a:t>KE</a:t>
            </a:r>
            <a:r>
              <a:rPr lang="en-US" sz="2000" dirty="0" smtClean="0"/>
              <a:t>) stored in the machine rotating mass at rated speed in per unit (</a:t>
            </a:r>
            <a:r>
              <a:rPr lang="en-US" sz="2000" dirty="0" err="1" smtClean="0"/>
              <a:t>pu</a:t>
            </a:r>
            <a:r>
              <a:rPr lang="en-US" sz="2000" dirty="0" smtClean="0"/>
              <a:t>) of the machine power rating as follows:</a:t>
            </a:r>
          </a:p>
          <a:p>
            <a:pPr marL="0" indent="0">
              <a:buNone/>
            </a:pPr>
            <a:r>
              <a:rPr lang="en-US" sz="2000" dirty="0" smtClean="0"/>
              <a:t>                                                                               (1)</a:t>
            </a:r>
            <a:endParaRPr lang="en-US" sz="2000" dirty="0"/>
          </a:p>
          <a:p>
            <a:pPr marL="0" indent="0">
              <a:buNone/>
            </a:pPr>
            <a:endParaRPr lang="en-US" sz="2000" dirty="0" smtClean="0"/>
          </a:p>
          <a:p>
            <a:pPr marL="0" indent="0">
              <a:buNone/>
            </a:pPr>
            <a:r>
              <a:rPr lang="en-US" sz="2000" dirty="0" smtClean="0"/>
              <a:t>Let the machine rating be :                                                                            </a:t>
            </a:r>
          </a:p>
          <a:p>
            <a:pPr marL="0" indent="0">
              <a:buNone/>
            </a:pPr>
            <a:endParaRPr lang="en-US" sz="2000" dirty="0" smtClean="0"/>
          </a:p>
          <a:p>
            <a:pPr marL="0" indent="0">
              <a:buNone/>
            </a:pPr>
            <a:r>
              <a:rPr lang="en-US" sz="2000" dirty="0" smtClean="0"/>
              <a:t>Also, the kinetic energy  is given by the formula                                    where I is the </a:t>
            </a:r>
          </a:p>
          <a:p>
            <a:pPr marL="0" indent="0">
              <a:buNone/>
            </a:pPr>
            <a:r>
              <a:rPr lang="en-US" sz="2000" dirty="0" smtClean="0"/>
              <a:t>Moment of Inertia,  M is the Angular Momentum and     is the angular speed.  Accordingly H can be written as: </a:t>
            </a:r>
          </a:p>
          <a:p>
            <a:pPr marL="0" indent="0">
              <a:buNone/>
            </a:pPr>
            <a:endParaRPr lang="en-US" sz="2000" dirty="0"/>
          </a:p>
          <a:p>
            <a:pPr marL="0" indent="0">
              <a:buNone/>
            </a:pPr>
            <a:r>
              <a:rPr lang="en-US" sz="2000" dirty="0" smtClean="0"/>
              <a:t>                                              and rearranging                                         (2) </a:t>
            </a:r>
          </a:p>
          <a:p>
            <a:pPr marL="0" indent="0">
              <a:buNone/>
            </a:pPr>
            <a:endParaRPr lang="en-US" sz="2000" dirty="0"/>
          </a:p>
          <a:p>
            <a:pPr marL="0" indent="0">
              <a:buNone/>
            </a:pPr>
            <a:r>
              <a:rPr lang="en-US" sz="2000" dirty="0" smtClean="0"/>
              <a:t>Since the H and M constants are calculated at rated speed,               .    Therefore </a:t>
            </a:r>
            <a:endParaRPr lang="en-US" sz="2000" dirty="0"/>
          </a:p>
          <a:p>
            <a:pPr marL="0" indent="0">
              <a:buNone/>
            </a:pPr>
            <a:r>
              <a:rPr lang="en-US" sz="2000" dirty="0" smtClean="0"/>
              <a:t>from equation (2) the following relationship is obtained in which M is in </a:t>
            </a:r>
            <a:r>
              <a:rPr lang="en-US" sz="2000" dirty="0" err="1" smtClean="0"/>
              <a:t>pu</a:t>
            </a:r>
            <a:r>
              <a:rPr lang="en-US" sz="2000" dirty="0" smtClean="0"/>
              <a:t> of rated torque.</a:t>
            </a:r>
          </a:p>
          <a:p>
            <a:pPr marL="0" indent="0">
              <a:buNone/>
            </a:pPr>
            <a:r>
              <a:rPr lang="en-US" sz="2000" dirty="0" smtClean="0"/>
              <a:t>                                                          </a:t>
            </a:r>
            <a:r>
              <a:rPr lang="en-US" sz="2000" dirty="0" err="1" smtClean="0"/>
              <a:t>pu</a:t>
            </a:r>
            <a:r>
              <a:rPr lang="en-US" sz="2000" dirty="0" smtClean="0"/>
              <a:t>         (3)</a:t>
            </a:r>
            <a:endParaRPr lang="en-US" sz="2000" dirty="0"/>
          </a:p>
          <a:p>
            <a:pPr marL="0" indent="0">
              <a:buNone/>
            </a:pPr>
            <a:endParaRPr lang="en-US" sz="2000" dirty="0" smtClean="0"/>
          </a:p>
          <a:p>
            <a:pPr marL="0" indent="0">
              <a:buNone/>
            </a:pPr>
            <a:r>
              <a:rPr lang="en-US" sz="2000" dirty="0" smtClean="0"/>
              <a:t> </a:t>
            </a:r>
          </a:p>
          <a:p>
            <a:pPr marL="0" indent="0">
              <a:buNone/>
            </a:pPr>
            <a:endParaRPr lang="en-US" sz="2000" dirty="0"/>
          </a:p>
          <a:p>
            <a:pPr marL="0" indent="0">
              <a:buNone/>
            </a:pPr>
            <a:endParaRPr lang="en-US"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6024" y="1600200"/>
            <a:ext cx="19907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122" y="2209800"/>
            <a:ext cx="528637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2743200"/>
            <a:ext cx="180022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05484" y="3219450"/>
            <a:ext cx="24765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4837" y="3676933"/>
            <a:ext cx="148590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8709" y="3817263"/>
            <a:ext cx="173355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15876" y="4578978"/>
            <a:ext cx="781050" cy="302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0736" y="5334000"/>
            <a:ext cx="7715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1250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Dimension of the Per Unit Values of H and M </a:t>
            </a:r>
            <a:endParaRPr lang="en-US" sz="3200" b="1" dirty="0"/>
          </a:p>
        </p:txBody>
      </p:sp>
      <p:sp>
        <p:nvSpPr>
          <p:cNvPr id="3" name="Content Placeholder 2"/>
          <p:cNvSpPr>
            <a:spLocks noGrp="1"/>
          </p:cNvSpPr>
          <p:nvPr>
            <p:ph idx="1"/>
          </p:nvPr>
        </p:nvSpPr>
        <p:spPr/>
        <p:txBody>
          <a:bodyPr>
            <a:normAutofit/>
          </a:bodyPr>
          <a:lstStyle/>
          <a:p>
            <a:pPr marL="0" indent="0">
              <a:buNone/>
            </a:pPr>
            <a:endParaRPr lang="en-US" sz="1900" dirty="0" smtClean="0"/>
          </a:p>
          <a:p>
            <a:pPr marL="0" indent="0">
              <a:buNone/>
            </a:pPr>
            <a:endParaRPr lang="en-US" sz="1900" dirty="0"/>
          </a:p>
          <a:p>
            <a:pPr marL="0" indent="0">
              <a:buNone/>
            </a:pPr>
            <a:r>
              <a:rPr lang="en-US" sz="1900" dirty="0" smtClean="0"/>
              <a:t>From the previous slide</a:t>
            </a:r>
          </a:p>
          <a:p>
            <a:pPr marL="0" indent="0">
              <a:buNone/>
            </a:pPr>
            <a:endParaRPr lang="en-US" sz="1900" dirty="0"/>
          </a:p>
          <a:p>
            <a:pPr marL="0" indent="0">
              <a:buNone/>
            </a:pPr>
            <a:endParaRPr lang="en-US" sz="1900" dirty="0" smtClean="0"/>
          </a:p>
          <a:p>
            <a:pPr marL="0" indent="0">
              <a:buNone/>
            </a:pPr>
            <a:r>
              <a:rPr lang="en-US" sz="1900" dirty="0" smtClean="0"/>
              <a:t>Where the bar over M is to signify </a:t>
            </a:r>
            <a:r>
              <a:rPr lang="en-US" sz="1900" dirty="0" err="1" smtClean="0"/>
              <a:t>pu</a:t>
            </a:r>
            <a:r>
              <a:rPr lang="en-US" sz="1900" dirty="0" smtClean="0"/>
              <a:t> value. </a:t>
            </a:r>
          </a:p>
          <a:p>
            <a:pPr marL="0" indent="0">
              <a:buNone/>
            </a:pPr>
            <a:endParaRPr lang="en-US" sz="1900" dirty="0"/>
          </a:p>
          <a:p>
            <a:pPr marL="0" indent="0">
              <a:buNone/>
            </a:pPr>
            <a:r>
              <a:rPr lang="en-US" sz="1900" dirty="0" smtClean="0"/>
              <a:t>Therefore, when expressed in </a:t>
            </a:r>
            <a:r>
              <a:rPr lang="en-US" sz="1900" dirty="0" err="1" smtClean="0"/>
              <a:t>pu</a:t>
            </a:r>
            <a:r>
              <a:rPr lang="en-US" sz="1900" dirty="0" smtClean="0"/>
              <a:t> of the noted bases (machine rating for H, base torque for M,  rated angular speed for    ),  M and H have the dimension of seconds.</a:t>
            </a:r>
          </a:p>
          <a:p>
            <a:pPr marL="0" indent="0">
              <a:buNone/>
            </a:pPr>
            <a:endParaRPr lang="en-US" sz="19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667000"/>
            <a:ext cx="3143250"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6021" y="4419600"/>
            <a:ext cx="24765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6174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pPr algn="l"/>
            <a:r>
              <a:rPr lang="en-US" sz="1200" b="1" dirty="0" smtClean="0"/>
              <a:t/>
            </a:r>
            <a:br>
              <a:rPr lang="en-US" sz="1200" b="1" dirty="0" smtClean="0"/>
            </a:br>
            <a:r>
              <a:rPr lang="en-US" sz="1400" b="1" dirty="0" smtClean="0"/>
              <a:t>Figure </a:t>
            </a:r>
            <a:r>
              <a:rPr lang="en-US" sz="1400" b="1" dirty="0"/>
              <a:t>1</a:t>
            </a:r>
            <a:r>
              <a:rPr lang="en-US" sz="1200" b="1" dirty="0"/>
              <a:t> </a:t>
            </a:r>
            <a:r>
              <a:rPr lang="en-US" sz="1200" b="1" dirty="0" smtClean="0"/>
              <a:t> –  Data </a:t>
            </a:r>
            <a:r>
              <a:rPr lang="en-US" sz="1200" b="1" dirty="0"/>
              <a:t>for the May 12, 2012 Loss of </a:t>
            </a:r>
            <a:r>
              <a:rPr lang="en-US" sz="1200" b="1" dirty="0" smtClean="0"/>
              <a:t>1711 MW of generation  </a:t>
            </a:r>
            <a:r>
              <a:rPr lang="en-US" sz="1200" b="1" dirty="0"/>
              <a:t>on the </a:t>
            </a:r>
            <a:r>
              <a:rPr lang="en-US" sz="1200" b="1" dirty="0" smtClean="0"/>
              <a:t>Eastern  Interconnection</a:t>
            </a:r>
            <a:r>
              <a:rPr lang="en-US" sz="1200" b="1" dirty="0"/>
              <a:t>. This </a:t>
            </a:r>
            <a:r>
              <a:rPr lang="en-US" sz="1200" b="1" dirty="0" smtClean="0"/>
              <a:t> data was  obtained </a:t>
            </a:r>
            <a:r>
              <a:rPr lang="en-US" sz="1200" b="1" dirty="0"/>
              <a:t>from </a:t>
            </a:r>
            <a:r>
              <a:rPr lang="en-US" sz="1200" b="1" dirty="0" err="1"/>
              <a:t>NERC</a:t>
            </a:r>
            <a:r>
              <a:rPr lang="en-US" sz="1200" b="1" dirty="0"/>
              <a:t> </a:t>
            </a:r>
            <a:r>
              <a:rPr lang="en-US" sz="1200" b="1" dirty="0" smtClean="0"/>
              <a:t>report </a:t>
            </a:r>
            <a:r>
              <a:rPr lang="en-US" sz="1200" b="1" dirty="0"/>
              <a:t>"Frequency Response </a:t>
            </a:r>
            <a:r>
              <a:rPr lang="en-US" sz="1200" b="1" dirty="0" smtClean="0"/>
              <a:t>Initiative </a:t>
            </a:r>
            <a:r>
              <a:rPr lang="en-US" sz="1200" b="1" dirty="0"/>
              <a:t>Report " </a:t>
            </a:r>
            <a:r>
              <a:rPr lang="en-US" sz="1200" b="1" dirty="0" smtClean="0"/>
              <a:t>dated October, 2012</a:t>
            </a:r>
            <a:r>
              <a:rPr lang="en-US" sz="1200" b="1" dirty="0"/>
              <a:t>. The </a:t>
            </a:r>
            <a:r>
              <a:rPr lang="en-US" sz="1200" b="1" dirty="0" smtClean="0"/>
              <a:t>data  highlighted </a:t>
            </a:r>
            <a:r>
              <a:rPr lang="en-US" sz="1200" b="1" dirty="0"/>
              <a:t>in </a:t>
            </a:r>
            <a:r>
              <a:rPr lang="en-US" sz="1200" b="1" dirty="0" smtClean="0"/>
              <a:t>yellow was inserted</a:t>
            </a:r>
            <a:r>
              <a:rPr lang="en-US" sz="1200" b="1" dirty="0"/>
              <a:t> </a:t>
            </a:r>
            <a:r>
              <a:rPr lang="en-US" sz="1200" b="1" dirty="0" smtClean="0"/>
              <a:t>for analysis purposes.</a:t>
            </a:r>
            <a:r>
              <a:rPr lang="en-US" sz="1200" b="1" dirty="0"/>
              <a:t/>
            </a:r>
            <a:br>
              <a:rPr lang="en-US" sz="1200" b="1" dirty="0"/>
            </a:br>
            <a:r>
              <a:rPr lang="en-US" sz="1200" b="1" dirty="0"/>
              <a:t> </a:t>
            </a:r>
            <a:endParaRPr lang="en-US" sz="12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833172"/>
            <a:ext cx="7010400" cy="5951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9110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r>
              <a:rPr lang="en-US" sz="2800" b="1" dirty="0" smtClean="0"/>
              <a:t>Results of Reconstruction Analysis </a:t>
            </a:r>
            <a:endParaRPr lang="en-US" sz="2800" b="1" dirty="0"/>
          </a:p>
        </p:txBody>
      </p:sp>
      <p:sp>
        <p:nvSpPr>
          <p:cNvPr id="3" name="Content Placeholder 2"/>
          <p:cNvSpPr>
            <a:spLocks noGrp="1"/>
          </p:cNvSpPr>
          <p:nvPr>
            <p:ph idx="1"/>
          </p:nvPr>
        </p:nvSpPr>
        <p:spPr>
          <a:xfrm>
            <a:off x="228600" y="685800"/>
            <a:ext cx="8763000" cy="5867400"/>
          </a:xfrm>
        </p:spPr>
        <p:txBody>
          <a:bodyPr>
            <a:normAutofit fontScale="85000" lnSpcReduction="20000"/>
          </a:bodyPr>
          <a:lstStyle/>
          <a:p>
            <a:pPr marL="0" indent="0">
              <a:buNone/>
            </a:pPr>
            <a:endParaRPr lang="en-US" sz="1600" dirty="0" smtClean="0"/>
          </a:p>
          <a:p>
            <a:pPr marL="0" indent="0">
              <a:buNone/>
            </a:pPr>
            <a:r>
              <a:rPr lang="en-US" sz="1600" dirty="0" smtClean="0"/>
              <a:t>Figure 1</a:t>
            </a:r>
            <a:r>
              <a:rPr lang="en-US" sz="1600" dirty="0"/>
              <a:t> </a:t>
            </a:r>
            <a:r>
              <a:rPr lang="en-US" sz="1600" dirty="0" smtClean="0"/>
              <a:t>above, summarizes the  data for the disturbance . The slope of the frequency curve at time zero is estimated graphically to be 0.0003553 </a:t>
            </a:r>
            <a:r>
              <a:rPr lang="en-US" sz="1600" dirty="0" err="1" smtClean="0"/>
              <a:t>pu</a:t>
            </a:r>
            <a:r>
              <a:rPr lang="en-US" sz="1600" dirty="0" smtClean="0"/>
              <a:t> Hz/sec. Since at time zero this slope is directly proportional to the generation loss and inversely proportional to the Inertia M, from this slope M</a:t>
            </a:r>
            <a:r>
              <a:rPr lang="en-US" sz="1600" dirty="0"/>
              <a:t> </a:t>
            </a:r>
            <a:r>
              <a:rPr lang="en-US" sz="1600" dirty="0" smtClean="0"/>
              <a:t> is calculated to be 20.5 sec. Also, assuming that the governor dead band was 0.036 Hz, from the frequency decay curve it is established that governor response started at 4.25 seconds. As there was no governor response at 4.25 seconds, this point (t=4.25 sec, f=59.967 Hz) can be used to calculate the equipment frequency response (D). The calculations  results in D=5.41  </a:t>
            </a:r>
            <a:r>
              <a:rPr lang="en-US" sz="1600" dirty="0" err="1" smtClean="0"/>
              <a:t>pu</a:t>
            </a:r>
            <a:r>
              <a:rPr lang="en-US" sz="1600" dirty="0" smtClean="0"/>
              <a:t>.  Now that the M and D are known, the effective governor response can be established using the  </a:t>
            </a:r>
            <a:r>
              <a:rPr lang="en-US" sz="1600" b="1" dirty="0" err="1" smtClean="0"/>
              <a:t>FREDEV</a:t>
            </a:r>
            <a:r>
              <a:rPr lang="en-US" sz="1600" dirty="0" smtClean="0"/>
              <a:t>  program with different values of effective droops and various governors vs time response curves. </a:t>
            </a:r>
          </a:p>
          <a:p>
            <a:pPr marL="0" indent="0">
              <a:buNone/>
            </a:pPr>
            <a:endParaRPr lang="en-US" sz="1600" dirty="0" smtClean="0"/>
          </a:p>
          <a:p>
            <a:pPr marL="0" indent="0">
              <a:buNone/>
            </a:pPr>
            <a:r>
              <a:rPr lang="en-US" sz="1600" dirty="0" smtClean="0"/>
              <a:t>Figure 2</a:t>
            </a:r>
            <a:r>
              <a:rPr lang="en-US" sz="1600" dirty="0"/>
              <a:t> </a:t>
            </a:r>
            <a:r>
              <a:rPr lang="en-US" sz="1600" dirty="0" smtClean="0"/>
              <a:t>below, shows the frequency decay curve obtained with the </a:t>
            </a:r>
            <a:r>
              <a:rPr lang="en-US" sz="1600" b="1" dirty="0" err="1" smtClean="0"/>
              <a:t>FREDEV</a:t>
            </a:r>
            <a:r>
              <a:rPr lang="en-US" sz="1600" dirty="0" smtClean="0"/>
              <a:t> program, which duplicates the actual frequency decay curve  that is shown in Figure 1 . The program obtained the curve using the following parameters:</a:t>
            </a:r>
          </a:p>
          <a:p>
            <a:pPr marL="0" indent="0">
              <a:buNone/>
            </a:pPr>
            <a:endParaRPr lang="en-US" sz="1600" dirty="0" smtClean="0"/>
          </a:p>
          <a:p>
            <a:pPr marL="0" indent="0">
              <a:buNone/>
            </a:pPr>
            <a:r>
              <a:rPr lang="en-US" sz="1600" dirty="0" smtClean="0"/>
              <a:t>       Generation Loss 			= - 0.007275 in </a:t>
            </a:r>
            <a:r>
              <a:rPr lang="en-US" sz="1600" dirty="0" err="1" smtClean="0"/>
              <a:t>pu</a:t>
            </a:r>
            <a:r>
              <a:rPr lang="en-US" sz="1600" dirty="0" smtClean="0"/>
              <a:t> of generation left in service.</a:t>
            </a:r>
          </a:p>
          <a:p>
            <a:pPr marL="0" indent="0">
              <a:buNone/>
            </a:pPr>
            <a:r>
              <a:rPr lang="en-US" sz="1600" dirty="0" smtClean="0"/>
              <a:t>       Inertia M             			= 20.5 seconds</a:t>
            </a:r>
          </a:p>
          <a:p>
            <a:pPr marL="0" indent="0">
              <a:buNone/>
            </a:pPr>
            <a:r>
              <a:rPr lang="en-US" sz="1600" dirty="0" smtClean="0"/>
              <a:t>       Equipment Frequency Response </a:t>
            </a:r>
            <a:r>
              <a:rPr lang="en-US" sz="1600" dirty="0"/>
              <a:t>	</a:t>
            </a:r>
            <a:r>
              <a:rPr lang="en-US" sz="1600" dirty="0" smtClean="0"/>
              <a:t>	= 5.41 </a:t>
            </a:r>
            <a:r>
              <a:rPr lang="en-US" sz="1600" dirty="0" err="1" smtClean="0"/>
              <a:t>pu</a:t>
            </a:r>
            <a:r>
              <a:rPr lang="en-US" sz="1600" dirty="0" smtClean="0"/>
              <a:t> </a:t>
            </a:r>
          </a:p>
          <a:p>
            <a:pPr marL="0" indent="0">
              <a:buNone/>
            </a:pPr>
            <a:r>
              <a:rPr lang="en-US" sz="1600" dirty="0"/>
              <a:t> </a:t>
            </a:r>
            <a:r>
              <a:rPr lang="en-US" sz="1600" dirty="0" smtClean="0"/>
              <a:t>      Effective Governors Droop		= 112 %   (</a:t>
            </a:r>
            <a:r>
              <a:rPr lang="en-US" sz="1600" dirty="0" err="1" smtClean="0"/>
              <a:t>NERC</a:t>
            </a:r>
            <a:r>
              <a:rPr lang="en-US" sz="1600" dirty="0" smtClean="0"/>
              <a:t> guidelines requires 3% to 5%)</a:t>
            </a:r>
          </a:p>
          <a:p>
            <a:pPr marL="0" indent="0">
              <a:buNone/>
            </a:pPr>
            <a:r>
              <a:rPr lang="en-US" sz="1600" dirty="0"/>
              <a:t> </a:t>
            </a:r>
            <a:r>
              <a:rPr lang="en-US" sz="1600" dirty="0" smtClean="0"/>
              <a:t>      Governor response start time		= 4.25 sec. (after start of disturbance)</a:t>
            </a:r>
          </a:p>
          <a:p>
            <a:pPr marL="0" indent="0">
              <a:buNone/>
            </a:pPr>
            <a:r>
              <a:rPr lang="en-US" sz="1600" dirty="0" smtClean="0"/>
              <a:t>       Governor response vs Time curve		= See Figure </a:t>
            </a:r>
            <a:r>
              <a:rPr lang="en-US" sz="1600" dirty="0" err="1"/>
              <a:t>1</a:t>
            </a:r>
            <a:r>
              <a:rPr lang="en-US" sz="1600" dirty="0" err="1" smtClean="0"/>
              <a:t>a</a:t>
            </a:r>
            <a:r>
              <a:rPr lang="en-US" sz="1600" dirty="0" smtClean="0"/>
              <a:t> in next slide</a:t>
            </a:r>
          </a:p>
          <a:p>
            <a:pPr marL="0" indent="0">
              <a:buNone/>
            </a:pPr>
            <a:endParaRPr lang="en-US" sz="1600" dirty="0"/>
          </a:p>
          <a:p>
            <a:pPr marL="0" indent="0">
              <a:buNone/>
            </a:pPr>
            <a:r>
              <a:rPr lang="en-US" sz="1600" dirty="0" smtClean="0"/>
              <a:t>The </a:t>
            </a:r>
            <a:r>
              <a:rPr lang="en-US" sz="1600" dirty="0" err="1" smtClean="0"/>
              <a:t>pu</a:t>
            </a:r>
            <a:r>
              <a:rPr lang="en-US" sz="1600" dirty="0" smtClean="0"/>
              <a:t> bases used in the program are: 60 Hz for the frequency;  and Generation Left in Service (</a:t>
            </a:r>
            <a:r>
              <a:rPr lang="en-US" sz="1600" dirty="0" err="1" smtClean="0"/>
              <a:t>GLS</a:t>
            </a:r>
            <a:r>
              <a:rPr lang="en-US" sz="1600" dirty="0" smtClean="0"/>
              <a:t>)  for the power.</a:t>
            </a:r>
            <a:r>
              <a:rPr lang="en-US" sz="1600" b="1" dirty="0" smtClean="0"/>
              <a:t> As the </a:t>
            </a:r>
            <a:r>
              <a:rPr lang="en-US" sz="1600" b="1" dirty="0" err="1" smtClean="0"/>
              <a:t>GLS</a:t>
            </a:r>
            <a:r>
              <a:rPr lang="en-US" sz="1600" b="1" dirty="0" smtClean="0"/>
              <a:t> was not available, its value was estimated by assuming that the system frequency response of -2369 Mw/</a:t>
            </a:r>
            <a:r>
              <a:rPr lang="en-US" sz="1600" b="1" dirty="0" err="1" smtClean="0"/>
              <a:t>0.1Hz</a:t>
            </a:r>
            <a:r>
              <a:rPr lang="en-US" sz="1600" b="1" dirty="0" smtClean="0"/>
              <a:t> was 1% of the load. For this reason, although expected to be generally representative, these results would need to be verified using actual data for the </a:t>
            </a:r>
            <a:r>
              <a:rPr lang="en-US" sz="1600" b="1" dirty="0" err="1" smtClean="0"/>
              <a:t>GLS</a:t>
            </a:r>
            <a:r>
              <a:rPr lang="en-US" sz="1600" b="1" dirty="0" smtClean="0"/>
              <a:t> value.</a:t>
            </a:r>
          </a:p>
          <a:p>
            <a:pPr marL="0" indent="0">
              <a:buNone/>
            </a:pPr>
            <a:endParaRPr lang="en-US" sz="1600" dirty="0"/>
          </a:p>
          <a:p>
            <a:pPr marL="0" indent="0">
              <a:buNone/>
            </a:pPr>
            <a:r>
              <a:rPr lang="en-US" sz="1600" dirty="0" smtClean="0"/>
              <a:t>The system FR (frequency response), namely -2369 Mw/</a:t>
            </a:r>
            <a:r>
              <a:rPr lang="en-US" sz="1600" dirty="0" err="1" smtClean="0"/>
              <a:t>0.1Hz</a:t>
            </a:r>
            <a:r>
              <a:rPr lang="en-US" sz="1600" dirty="0" smtClean="0"/>
              <a:t>, expressed in </a:t>
            </a:r>
            <a:r>
              <a:rPr lang="en-US" sz="1600" dirty="0" err="1" smtClean="0"/>
              <a:t>pu</a:t>
            </a:r>
            <a:r>
              <a:rPr lang="en-US" sz="1600" dirty="0" smtClean="0"/>
              <a:t> is  6.04.  Accordingly, in this case the FR from equipment was significantly higher (84%) than the FR from governor response (16%). The effective Droop calculated does in fact indicate that governor response was poor.</a:t>
            </a:r>
            <a:endParaRPr lang="en-US" sz="1600" dirty="0"/>
          </a:p>
        </p:txBody>
      </p:sp>
    </p:spTree>
    <p:extLst>
      <p:ext uri="{BB962C8B-B14F-4D97-AF65-F5344CB8AC3E}">
        <p14:creationId xmlns:p14="http://schemas.microsoft.com/office/powerpoint/2010/main" val="697919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275753" cy="1143000"/>
          </a:xfrm>
        </p:spPr>
        <p:txBody>
          <a:bodyPr>
            <a:normAutofit/>
          </a:bodyPr>
          <a:lstStyle/>
          <a:p>
            <a:pPr algn="l"/>
            <a:r>
              <a:rPr lang="en-US" sz="1400" b="1" dirty="0" smtClean="0"/>
              <a:t>Figure </a:t>
            </a:r>
            <a:r>
              <a:rPr lang="en-US" sz="1400" b="1" dirty="0" err="1"/>
              <a:t>1</a:t>
            </a:r>
            <a:r>
              <a:rPr lang="en-US" sz="1400" b="1" dirty="0" err="1" smtClean="0"/>
              <a:t>a</a:t>
            </a:r>
            <a:r>
              <a:rPr lang="en-US" sz="1400" b="1" dirty="0" smtClean="0"/>
              <a:t> – The governor response was assumed critically damped. The amount of MW from  </a:t>
            </a:r>
            <a:br>
              <a:rPr lang="en-US" sz="1400" b="1" dirty="0" smtClean="0"/>
            </a:br>
            <a:r>
              <a:rPr lang="en-US" sz="1400" b="1" dirty="0"/>
              <a:t> </a:t>
            </a:r>
            <a:r>
              <a:rPr lang="en-US" sz="1400" b="1" dirty="0" smtClean="0"/>
              <a:t>                     governor response at time “t” was calculated as  (1/Droop) g(t)</a:t>
            </a:r>
            <a:endParaRPr lang="en-US" sz="14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24000"/>
            <a:ext cx="7275753"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9301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76200"/>
            <a:ext cx="8153400" cy="743122"/>
          </a:xfrm>
        </p:spPr>
        <p:txBody>
          <a:bodyPr>
            <a:normAutofit fontScale="90000"/>
          </a:bodyPr>
          <a:lstStyle/>
          <a:p>
            <a:pPr algn="l"/>
            <a:r>
              <a:rPr lang="en-US" sz="1600" b="1" dirty="0" smtClean="0"/>
              <a:t>Figure 2 – Duplication of incident </a:t>
            </a:r>
            <a:r>
              <a:rPr lang="en-US" sz="1400" b="1" dirty="0" smtClean="0"/>
              <a:t>frequency</a:t>
            </a:r>
            <a:r>
              <a:rPr lang="en-US" sz="1600" b="1" dirty="0" smtClean="0"/>
              <a:t> excursion. The duplication parameters are in per unit of 60 Hz and of the generation left in service (</a:t>
            </a:r>
            <a:r>
              <a:rPr lang="en-US" sz="1600" b="1" dirty="0" err="1" smtClean="0"/>
              <a:t>GLS</a:t>
            </a:r>
            <a:r>
              <a:rPr lang="en-US" sz="1600" b="1" dirty="0" smtClean="0"/>
              <a:t>). As the </a:t>
            </a:r>
            <a:r>
              <a:rPr lang="en-US" sz="1600" b="1" dirty="0" err="1" smtClean="0"/>
              <a:t>GLS</a:t>
            </a:r>
            <a:r>
              <a:rPr lang="en-US" sz="1600" b="1" dirty="0" smtClean="0"/>
              <a:t> was not available, its value was estimated by assuming  that the frequency response of -  2369 Mw/</a:t>
            </a:r>
            <a:r>
              <a:rPr lang="en-US" sz="1600" b="1" dirty="0" err="1" smtClean="0"/>
              <a:t>0.1Hz</a:t>
            </a:r>
            <a:r>
              <a:rPr lang="en-US" sz="1600" b="1" dirty="0" smtClean="0"/>
              <a:t> was 1% of the load.  The </a:t>
            </a:r>
            <a:r>
              <a:rPr lang="en-US" sz="1600" b="1" dirty="0" err="1" smtClean="0"/>
              <a:t>GLS</a:t>
            </a:r>
            <a:r>
              <a:rPr lang="en-US" sz="1600" b="1" dirty="0" smtClean="0"/>
              <a:t> was  estimated to </a:t>
            </a:r>
            <a:r>
              <a:rPr lang="en-US" sz="1600" b="1" dirty="0"/>
              <a:t>be  </a:t>
            </a:r>
            <a:r>
              <a:rPr lang="en-US" sz="1600" b="1" dirty="0" smtClean="0"/>
              <a:t>235189 MW</a:t>
            </a:r>
            <a:endParaRPr lang="en-US" sz="1600" b="1"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 y="914400"/>
            <a:ext cx="748665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1663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Analysis</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sz="1800" dirty="0" smtClean="0"/>
              <a:t>Figures 3 and 4  show the impact of less or more governor response respectively. Figure 4 illustrates the fact that Governor Response is key to arresting the frequency decay to a level that is not too low.  If this incident is representative, then governor response on the Eastern Interconnection is much, much  lower than </a:t>
            </a:r>
            <a:r>
              <a:rPr lang="en-US" sz="1800" dirty="0" smtClean="0"/>
              <a:t>the expected </a:t>
            </a:r>
            <a:r>
              <a:rPr lang="en-US" sz="1800" dirty="0" smtClean="0"/>
              <a:t>3% to 5% Droop  settings.</a:t>
            </a:r>
          </a:p>
          <a:p>
            <a:pPr marL="0" indent="0">
              <a:buNone/>
            </a:pPr>
            <a:endParaRPr lang="en-US" sz="1800" dirty="0" smtClean="0"/>
          </a:p>
          <a:p>
            <a:r>
              <a:rPr lang="en-US" sz="1800" dirty="0" smtClean="0"/>
              <a:t>Figure 5 and 6  show the impact of less or more Inertia respectively. More inertia gives more time for controllers to act. However it has no impact on the ultimate frequency at the which the system comes to rest within the first 10 to 20 seconds following a disturbance.  Inertial Response is very important to the ability of the system to recover from disturbances because it determines how fast system frequency system can change, but it is not Frequency Response.</a:t>
            </a:r>
          </a:p>
          <a:p>
            <a:pPr marL="0" indent="0">
              <a:buNone/>
            </a:pPr>
            <a:endParaRPr lang="en-US" sz="1800" dirty="0" smtClean="0"/>
          </a:p>
          <a:p>
            <a:r>
              <a:rPr lang="en-US" sz="1800" dirty="0" smtClean="0"/>
              <a:t>Figure 7 and 8 show the impact of less or more Equipment Frequency Response (FR) respectively.  Equipment FR impacts the frequency rate of change in a way similar to less or more Inertia. However, in addition, Equipment FR impacts significantly the ultimate frequency that the system would attain.  This highlights the importance of Equipment FR which, in the “good old days”, was referred to as Self Regulation.</a:t>
            </a:r>
            <a:endParaRPr lang="en-US" sz="1800" dirty="0"/>
          </a:p>
        </p:txBody>
      </p:sp>
    </p:spTree>
    <p:extLst>
      <p:ext uri="{BB962C8B-B14F-4D97-AF65-F5344CB8AC3E}">
        <p14:creationId xmlns:p14="http://schemas.microsoft.com/office/powerpoint/2010/main" val="2395180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543800" cy="792162"/>
          </a:xfrm>
        </p:spPr>
        <p:txBody>
          <a:bodyPr>
            <a:normAutofit fontScale="90000"/>
          </a:bodyPr>
          <a:lstStyle/>
          <a:p>
            <a:pPr algn="l"/>
            <a:r>
              <a:rPr lang="en-US" sz="1800" b="1" dirty="0" smtClean="0"/>
              <a:t>Figure 3</a:t>
            </a:r>
            <a:r>
              <a:rPr lang="en-US" sz="1400" b="1" dirty="0" smtClean="0"/>
              <a:t> – </a:t>
            </a:r>
            <a:r>
              <a:rPr lang="en-US" sz="1800" b="1" u="sng" dirty="0" smtClean="0">
                <a:solidFill>
                  <a:srgbClr val="FF0000"/>
                </a:solidFill>
              </a:rPr>
              <a:t>What If</a:t>
            </a:r>
            <a:r>
              <a:rPr lang="en-US" sz="1400" b="1" u="sng" dirty="0" smtClean="0">
                <a:solidFill>
                  <a:srgbClr val="FF0000"/>
                </a:solidFill>
              </a:rPr>
              <a:t> </a:t>
            </a:r>
            <a:r>
              <a:rPr lang="en-US" sz="1400" b="1" dirty="0" smtClean="0"/>
              <a:t>there had been no governor response.  In such case the frequency would have been arrested at  59.94 Hz or only 0.0088 Hz lower. This confirms that there had been little governor response.</a:t>
            </a:r>
            <a:endParaRPr lang="en-US" sz="14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066800"/>
            <a:ext cx="7097732" cy="55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4887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467600" cy="792162"/>
          </a:xfrm>
        </p:spPr>
        <p:txBody>
          <a:bodyPr>
            <a:normAutofit/>
          </a:bodyPr>
          <a:lstStyle/>
          <a:p>
            <a:pPr algn="l"/>
            <a:r>
              <a:rPr lang="en-US" sz="1600" b="1" dirty="0"/>
              <a:t>Figure </a:t>
            </a:r>
            <a:r>
              <a:rPr lang="en-US" sz="1600" b="1" dirty="0" smtClean="0"/>
              <a:t>4 </a:t>
            </a:r>
            <a:r>
              <a:rPr lang="en-US" sz="1600" b="1" dirty="0"/>
              <a:t>– </a:t>
            </a:r>
            <a:r>
              <a:rPr lang="en-US" sz="1600" b="1" u="sng" dirty="0" smtClean="0">
                <a:solidFill>
                  <a:srgbClr val="FF0000"/>
                </a:solidFill>
              </a:rPr>
              <a:t>What If</a:t>
            </a:r>
            <a:r>
              <a:rPr lang="en-US" sz="1400" b="1" dirty="0" smtClean="0">
                <a:solidFill>
                  <a:srgbClr val="FF0000"/>
                </a:solidFill>
              </a:rPr>
              <a:t> </a:t>
            </a:r>
            <a:r>
              <a:rPr lang="en-US" sz="1300" b="1" dirty="0" smtClean="0"/>
              <a:t>governor response had been consistent with a 5% Droop.  In such case the frequency would have recovered to  59.987 Hz. This highlights the critical importance of adequate governor response.</a:t>
            </a:r>
            <a:endParaRPr lang="en-US" sz="13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398" y="1050393"/>
            <a:ext cx="7239001" cy="567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6904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1600" b="1" dirty="0"/>
              <a:t>Figure 5</a:t>
            </a:r>
            <a:r>
              <a:rPr lang="en-US" sz="1600" b="1" dirty="0" smtClean="0"/>
              <a:t> </a:t>
            </a:r>
            <a:r>
              <a:rPr lang="en-US" sz="1600" b="1" dirty="0"/>
              <a:t>– </a:t>
            </a:r>
            <a:r>
              <a:rPr lang="en-US" sz="1600" b="1" u="sng" dirty="0" smtClean="0">
                <a:solidFill>
                  <a:srgbClr val="FF0000"/>
                </a:solidFill>
              </a:rPr>
              <a:t>What If </a:t>
            </a:r>
            <a:r>
              <a:rPr lang="en-US" sz="1400" b="1" dirty="0" smtClean="0"/>
              <a:t>there </a:t>
            </a:r>
            <a:r>
              <a:rPr lang="en-US" sz="1400" b="1" dirty="0"/>
              <a:t>had been </a:t>
            </a:r>
            <a:r>
              <a:rPr lang="en-US" sz="1400" b="1" dirty="0" smtClean="0"/>
              <a:t>an Inertia of 12.5 sec, namely, </a:t>
            </a:r>
            <a:r>
              <a:rPr lang="en-US" sz="1400" b="1" dirty="0"/>
              <a:t>8</a:t>
            </a:r>
            <a:r>
              <a:rPr lang="en-US" sz="1400" b="1" dirty="0" smtClean="0"/>
              <a:t> sec lower.  As expected the frequency would have reached a lower value before the arrival of  governor response. However the the ultimate frequency would have been  the same as before.</a:t>
            </a:r>
            <a:endParaRPr lang="en-US" sz="1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151724"/>
            <a:ext cx="7086600" cy="555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807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14992</TotalTime>
  <Words>1043</Words>
  <Application>Microsoft Office PowerPoint</Application>
  <PresentationFormat>On-screen Show (4:3)</PresentationFormat>
  <Paragraphs>60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East Interconnection  Generation Loss of 1711 MW on May 12, 2012       A Case Study to Present a Methodology to Calculate Inertia, Equipment  Frequency Response, and Governor Response from Disturbance Data.  </vt:lpstr>
      <vt:lpstr> Figure 1  –  Data for the May 12, 2012 Loss of 1711 MW of generation  on the Eastern  Interconnection. This  data was  obtained from NERC report "Frequency Response Initiative Report " dated October, 2012. The data  highlighted in yellow was inserted for analysis purposes.  </vt:lpstr>
      <vt:lpstr>Results of Reconstruction Analysis </vt:lpstr>
      <vt:lpstr>Figure 1a – The governor response was assumed critically damped. The amount of MW from                         governor response at time “t” was calculated as  (1/Droop) g(t)</vt:lpstr>
      <vt:lpstr>Figure 2 – Duplication of incident frequency excursion. The duplication parameters are in per unit of 60 Hz and of the generation left in service (GLS). As the GLS was not available, its value was estimated by assuming  that the frequency response of -  2369 Mw/0.1Hz was 1% of the load.  The GLS was  estimated to be  235189 MW</vt:lpstr>
      <vt:lpstr>“What If” Analysis</vt:lpstr>
      <vt:lpstr>Figure 3 – What If there had been no governor response.  In such case the frequency would have been arrested at  59.94 Hz or only 0.0088 Hz lower. This confirms that there had been little governor response.</vt:lpstr>
      <vt:lpstr>Figure 4 – What If governor response had been consistent with a 5% Droop.  In such case the frequency would have recovered to  59.987 Hz. This highlights the critical importance of adequate governor response.</vt:lpstr>
      <vt:lpstr>Figure 5 – What If there had been an Inertia of 12.5 sec, namely, 8 sec lower.  As expected the frequency would have reached a lower value before the arrival of  governor response. However the the ultimate frequency would have been  the same as before.</vt:lpstr>
      <vt:lpstr>Figure 6 – What If  there had been an Inertia of 28.5 sec, namely 8 sec higher.  As expected the frequency  decays at a lower rate and the frequency is higher when governor response arrives.  Also as expected, the value of the frequency at which the decay is arrested is the same as before. </vt:lpstr>
      <vt:lpstr>Figure 7 – What If the Equipment FR had been  lower.  It is of interest to note that a lower Equipment FR  impacts the frequency decay rate of change in a way similar to a lower Inertia. However a lower Equipment FR also lowers the ultimate frequency  that the system would attain. This highlights the importance of Equipment FR.</vt:lpstr>
      <vt:lpstr>Figure 8 – What If there had been a higher Equipment FR, namely 1.1 pu higher.  It is of interest to note that a higher Equipment FR  impacts the frequency decay rate of change in a way similar to a higher Inertia. However a higher Equipment FR increases the ultimate frequency  that the system would attain.  </vt:lpstr>
      <vt:lpstr>The M and H Inertia Constants</vt:lpstr>
      <vt:lpstr>Dimension of the Per Unit Values of H and M </vt:lpstr>
    </vt:vector>
  </TitlesOfParts>
  <Company>GAFOC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Dino Porretta</dc:creator>
  <cp:lastModifiedBy>Dino Porretta</cp:lastModifiedBy>
  <cp:revision>123</cp:revision>
  <dcterms:created xsi:type="dcterms:W3CDTF">2017-05-15T00:06:49Z</dcterms:created>
  <dcterms:modified xsi:type="dcterms:W3CDTF">2017-07-19T13:11:13Z</dcterms:modified>
</cp:coreProperties>
</file>